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</p:sldMasterIdLst>
  <p:notesMasterIdLst>
    <p:notesMasterId r:id="rId27"/>
  </p:notesMasterIdLst>
  <p:handoutMasterIdLst>
    <p:handoutMasterId r:id="rId28"/>
  </p:handoutMasterIdLst>
  <p:sldIdLst>
    <p:sldId id="276" r:id="rId4"/>
    <p:sldId id="264" r:id="rId5"/>
    <p:sldId id="257" r:id="rId6"/>
    <p:sldId id="279" r:id="rId7"/>
    <p:sldId id="285" r:id="rId8"/>
    <p:sldId id="259" r:id="rId9"/>
    <p:sldId id="278" r:id="rId10"/>
    <p:sldId id="273" r:id="rId11"/>
    <p:sldId id="261" r:id="rId12"/>
    <p:sldId id="282" r:id="rId13"/>
    <p:sldId id="260" r:id="rId14"/>
    <p:sldId id="281" r:id="rId15"/>
    <p:sldId id="266" r:id="rId16"/>
    <p:sldId id="265" r:id="rId17"/>
    <p:sldId id="274" r:id="rId18"/>
    <p:sldId id="268" r:id="rId19"/>
    <p:sldId id="283" r:id="rId20"/>
    <p:sldId id="284" r:id="rId21"/>
    <p:sldId id="275" r:id="rId22"/>
    <p:sldId id="256" r:id="rId23"/>
    <p:sldId id="277" r:id="rId24"/>
    <p:sldId id="262" r:id="rId25"/>
    <p:sldId id="272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1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60881B-6AA4-4EBF-8707-D4225234E81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D498B3-A23A-4FB0-AEF2-B7BDBE2773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dirty="0"/>
            <a:t>Except the typical initial handshake in http, the rest of communication is </a:t>
          </a:r>
          <a:r>
            <a:rPr lang="en-US" sz="13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headerless</a:t>
          </a:r>
          <a:r>
            <a:rPr lang="en-US" sz="1300" dirty="0"/>
            <a:t> and lightweight.</a:t>
          </a:r>
        </a:p>
      </dgm:t>
    </dgm:pt>
    <dgm:pt modelId="{C30C315B-6BC1-4066-BEF0-7232DC87483F}" type="parTrans" cxnId="{CC3614A3-AD99-4422-8161-BCC386E1A884}">
      <dgm:prSet/>
      <dgm:spPr/>
      <dgm:t>
        <a:bodyPr/>
        <a:lstStyle/>
        <a:p>
          <a:endParaRPr lang="en-US"/>
        </a:p>
      </dgm:t>
    </dgm:pt>
    <dgm:pt modelId="{00F27E1F-004B-4F0C-8357-FFC10F51E689}" type="sibTrans" cxnId="{CC3614A3-AD99-4422-8161-BCC386E1A884}">
      <dgm:prSet/>
      <dgm:spPr/>
      <dgm:t>
        <a:bodyPr/>
        <a:lstStyle/>
        <a:p>
          <a:endParaRPr lang="en-US"/>
        </a:p>
      </dgm:t>
    </dgm:pt>
    <dgm:pt modelId="{6FFA46ED-9B7D-470F-8BD9-38E8D5DE28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Bi-directional, Full-duplex </a:t>
          </a:r>
          <a:r>
            <a:rPr lang="en-US" sz="1300" dirty="0"/>
            <a:t>connection allows client and server push frames from either side. </a:t>
          </a:r>
        </a:p>
      </dgm:t>
    </dgm:pt>
    <dgm:pt modelId="{F04A6B0D-9AF4-4A2C-97FF-E7BECAD6E132}" type="parTrans" cxnId="{46769282-C5AF-4884-A3AD-4D97EE0692CA}">
      <dgm:prSet/>
      <dgm:spPr/>
      <dgm:t>
        <a:bodyPr/>
        <a:lstStyle/>
        <a:p>
          <a:endParaRPr lang="en-US"/>
        </a:p>
      </dgm:t>
    </dgm:pt>
    <dgm:pt modelId="{C708745F-07D5-4504-9769-65C021E5F2E1}" type="sibTrans" cxnId="{46769282-C5AF-4884-A3AD-4D97EE0692CA}">
      <dgm:prSet/>
      <dgm:spPr/>
      <dgm:t>
        <a:bodyPr/>
        <a:lstStyle/>
        <a:p>
          <a:endParaRPr lang="en-US"/>
        </a:p>
      </dgm:t>
    </dgm:pt>
    <dgm:pt modelId="{A5BC8F90-94FC-4B84-993D-36E379D923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dirty="0"/>
            <a:t>Client and server to communicate in more </a:t>
          </a:r>
          <a:r>
            <a: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real-time</a:t>
          </a:r>
          <a:r>
            <a:rPr lang="en-US" sz="1300" dirty="0"/>
            <a:t>.</a:t>
          </a:r>
        </a:p>
      </dgm:t>
    </dgm:pt>
    <dgm:pt modelId="{EDCCFD55-AD1D-4A95-99D6-81B736F5A844}" type="parTrans" cxnId="{5EBE91BF-CF94-44C6-868F-EB8F05438293}">
      <dgm:prSet/>
      <dgm:spPr/>
      <dgm:t>
        <a:bodyPr/>
        <a:lstStyle/>
        <a:p>
          <a:endParaRPr lang="en-US"/>
        </a:p>
      </dgm:t>
    </dgm:pt>
    <dgm:pt modelId="{6EBA91B4-0E8C-4B71-891B-7534C805AD98}" type="sibTrans" cxnId="{5EBE91BF-CF94-44C6-868F-EB8F05438293}">
      <dgm:prSet/>
      <dgm:spPr/>
      <dgm:t>
        <a:bodyPr/>
        <a:lstStyle/>
        <a:p>
          <a:endParaRPr lang="en-US"/>
        </a:p>
      </dgm:t>
    </dgm:pt>
    <dgm:pt modelId="{0C306CC3-77DB-4CDC-8DC1-A645797DB72B}" type="pres">
      <dgm:prSet presAssocID="{1D60881B-6AA4-4EBF-8707-D4225234E81B}" presName="root" presStyleCnt="0">
        <dgm:presLayoutVars>
          <dgm:dir/>
          <dgm:resizeHandles val="exact"/>
        </dgm:presLayoutVars>
      </dgm:prSet>
      <dgm:spPr/>
    </dgm:pt>
    <dgm:pt modelId="{D50CFAD8-31D1-4614-AEEB-B82CD4AF2CE7}" type="pres">
      <dgm:prSet presAssocID="{BAD498B3-A23A-4FB0-AEF2-B7BDBE277307}" presName="compNode" presStyleCnt="0"/>
      <dgm:spPr/>
    </dgm:pt>
    <dgm:pt modelId="{24C0CCBD-1B8D-4C7C-AD40-1206F5F29A19}" type="pres">
      <dgm:prSet presAssocID="{BAD498B3-A23A-4FB0-AEF2-B7BDBE277307}" presName="bgRect" presStyleLbl="bgShp" presStyleIdx="0" presStyleCnt="3" custLinFactNeighborX="0" custLinFactNeighborY="-330"/>
      <dgm:spPr/>
    </dgm:pt>
    <dgm:pt modelId="{84E61FFA-B67C-47B5-9F51-F32BDEDF2E6E}" type="pres">
      <dgm:prSet presAssocID="{BAD498B3-A23A-4FB0-AEF2-B7BDBE2773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1E4F75F-5822-4032-96E3-C7C8B2CCAD5A}" type="pres">
      <dgm:prSet presAssocID="{BAD498B3-A23A-4FB0-AEF2-B7BDBE277307}" presName="spaceRect" presStyleCnt="0"/>
      <dgm:spPr/>
    </dgm:pt>
    <dgm:pt modelId="{83D453E7-2ADD-4F16-8B25-E2F3D9F23D3F}" type="pres">
      <dgm:prSet presAssocID="{BAD498B3-A23A-4FB0-AEF2-B7BDBE277307}" presName="parTx" presStyleLbl="revTx" presStyleIdx="0" presStyleCnt="3">
        <dgm:presLayoutVars>
          <dgm:chMax val="0"/>
          <dgm:chPref val="0"/>
        </dgm:presLayoutVars>
      </dgm:prSet>
      <dgm:spPr/>
    </dgm:pt>
    <dgm:pt modelId="{86DFF1EA-7263-4153-96F5-5F58417D4829}" type="pres">
      <dgm:prSet presAssocID="{00F27E1F-004B-4F0C-8357-FFC10F51E689}" presName="sibTrans" presStyleCnt="0"/>
      <dgm:spPr/>
    </dgm:pt>
    <dgm:pt modelId="{9C4FC3CF-3CDD-4D99-9934-36FC62790D22}" type="pres">
      <dgm:prSet presAssocID="{6FFA46ED-9B7D-470F-8BD9-38E8D5DE2898}" presName="compNode" presStyleCnt="0"/>
      <dgm:spPr/>
    </dgm:pt>
    <dgm:pt modelId="{2B4A2FD2-088A-4283-9E22-CB6AAA5331A1}" type="pres">
      <dgm:prSet presAssocID="{6FFA46ED-9B7D-470F-8BD9-38E8D5DE2898}" presName="bgRect" presStyleLbl="bgShp" presStyleIdx="1" presStyleCnt="3"/>
      <dgm:spPr/>
    </dgm:pt>
    <dgm:pt modelId="{C3E47159-EAD1-41F5-A78B-61FAB2019923}" type="pres">
      <dgm:prSet presAssocID="{6FFA46ED-9B7D-470F-8BD9-38E8D5DE28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F0F4DBD-F26E-40C2-8632-42C146975D8D}" type="pres">
      <dgm:prSet presAssocID="{6FFA46ED-9B7D-470F-8BD9-38E8D5DE2898}" presName="spaceRect" presStyleCnt="0"/>
      <dgm:spPr/>
    </dgm:pt>
    <dgm:pt modelId="{AE1005C1-DF9A-4FD7-9584-C3B020DAF8A2}" type="pres">
      <dgm:prSet presAssocID="{6FFA46ED-9B7D-470F-8BD9-38E8D5DE2898}" presName="parTx" presStyleLbl="revTx" presStyleIdx="1" presStyleCnt="3">
        <dgm:presLayoutVars>
          <dgm:chMax val="0"/>
          <dgm:chPref val="0"/>
        </dgm:presLayoutVars>
      </dgm:prSet>
      <dgm:spPr/>
    </dgm:pt>
    <dgm:pt modelId="{EC7AE032-4ADA-45FF-A021-0CBFE636CE7F}" type="pres">
      <dgm:prSet presAssocID="{C708745F-07D5-4504-9769-65C021E5F2E1}" presName="sibTrans" presStyleCnt="0"/>
      <dgm:spPr/>
    </dgm:pt>
    <dgm:pt modelId="{47CD3ED5-1465-440D-AEE6-339839023FFD}" type="pres">
      <dgm:prSet presAssocID="{A5BC8F90-94FC-4B84-993D-36E379D92358}" presName="compNode" presStyleCnt="0"/>
      <dgm:spPr/>
    </dgm:pt>
    <dgm:pt modelId="{B39A5A64-0189-439D-AF40-585646B5B225}" type="pres">
      <dgm:prSet presAssocID="{A5BC8F90-94FC-4B84-993D-36E379D92358}" presName="bgRect" presStyleLbl="bgShp" presStyleIdx="2" presStyleCnt="3"/>
      <dgm:spPr/>
    </dgm:pt>
    <dgm:pt modelId="{BA72EB6F-E8F8-48B1-965B-40B6553C1D91}" type="pres">
      <dgm:prSet presAssocID="{A5BC8F90-94FC-4B84-993D-36E379D9235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FEF5EF2-0F08-4C9D-8283-83ED3DD9A733}" type="pres">
      <dgm:prSet presAssocID="{A5BC8F90-94FC-4B84-993D-36E379D92358}" presName="spaceRect" presStyleCnt="0"/>
      <dgm:spPr/>
    </dgm:pt>
    <dgm:pt modelId="{4E6580B5-8ED0-4BF1-8D0D-A2094EDBE526}" type="pres">
      <dgm:prSet presAssocID="{A5BC8F90-94FC-4B84-993D-36E379D9235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BC7885C-E499-4C5A-A63C-FA2147B577FD}" type="presOf" srcId="{6FFA46ED-9B7D-470F-8BD9-38E8D5DE2898}" destId="{AE1005C1-DF9A-4FD7-9584-C3B020DAF8A2}" srcOrd="0" destOrd="0" presId="urn:microsoft.com/office/officeart/2018/2/layout/IconVerticalSolidList"/>
    <dgm:cxn modelId="{65877763-A2C2-422E-8AB0-243D5FC24332}" type="presOf" srcId="{1D60881B-6AA4-4EBF-8707-D4225234E81B}" destId="{0C306CC3-77DB-4CDC-8DC1-A645797DB72B}" srcOrd="0" destOrd="0" presId="urn:microsoft.com/office/officeart/2018/2/layout/IconVerticalSolidList"/>
    <dgm:cxn modelId="{46769282-C5AF-4884-A3AD-4D97EE0692CA}" srcId="{1D60881B-6AA4-4EBF-8707-D4225234E81B}" destId="{6FFA46ED-9B7D-470F-8BD9-38E8D5DE2898}" srcOrd="1" destOrd="0" parTransId="{F04A6B0D-9AF4-4A2C-97FF-E7BECAD6E132}" sibTransId="{C708745F-07D5-4504-9769-65C021E5F2E1}"/>
    <dgm:cxn modelId="{CC3614A3-AD99-4422-8161-BCC386E1A884}" srcId="{1D60881B-6AA4-4EBF-8707-D4225234E81B}" destId="{BAD498B3-A23A-4FB0-AEF2-B7BDBE277307}" srcOrd="0" destOrd="0" parTransId="{C30C315B-6BC1-4066-BEF0-7232DC87483F}" sibTransId="{00F27E1F-004B-4F0C-8357-FFC10F51E689}"/>
    <dgm:cxn modelId="{D284F9AB-C230-46C6-967C-651A54F7D712}" type="presOf" srcId="{A5BC8F90-94FC-4B84-993D-36E379D92358}" destId="{4E6580B5-8ED0-4BF1-8D0D-A2094EDBE526}" srcOrd="0" destOrd="0" presId="urn:microsoft.com/office/officeart/2018/2/layout/IconVerticalSolidList"/>
    <dgm:cxn modelId="{5EBE91BF-CF94-44C6-868F-EB8F05438293}" srcId="{1D60881B-6AA4-4EBF-8707-D4225234E81B}" destId="{A5BC8F90-94FC-4B84-993D-36E379D92358}" srcOrd="2" destOrd="0" parTransId="{EDCCFD55-AD1D-4A95-99D6-81B736F5A844}" sibTransId="{6EBA91B4-0E8C-4B71-891B-7534C805AD98}"/>
    <dgm:cxn modelId="{AA32E8D4-EE3A-4EE8-B567-4FE4274D8923}" type="presOf" srcId="{BAD498B3-A23A-4FB0-AEF2-B7BDBE277307}" destId="{83D453E7-2ADD-4F16-8B25-E2F3D9F23D3F}" srcOrd="0" destOrd="0" presId="urn:microsoft.com/office/officeart/2018/2/layout/IconVerticalSolidList"/>
    <dgm:cxn modelId="{716E632C-7A34-463B-B407-EFF3E6844397}" type="presParOf" srcId="{0C306CC3-77DB-4CDC-8DC1-A645797DB72B}" destId="{D50CFAD8-31D1-4614-AEEB-B82CD4AF2CE7}" srcOrd="0" destOrd="0" presId="urn:microsoft.com/office/officeart/2018/2/layout/IconVerticalSolidList"/>
    <dgm:cxn modelId="{759ADCD8-7DE8-47FC-89A5-49720BFA5D7E}" type="presParOf" srcId="{D50CFAD8-31D1-4614-AEEB-B82CD4AF2CE7}" destId="{24C0CCBD-1B8D-4C7C-AD40-1206F5F29A19}" srcOrd="0" destOrd="0" presId="urn:microsoft.com/office/officeart/2018/2/layout/IconVerticalSolidList"/>
    <dgm:cxn modelId="{3672D0DE-06FD-41DB-B821-19C73FCFE071}" type="presParOf" srcId="{D50CFAD8-31D1-4614-AEEB-B82CD4AF2CE7}" destId="{84E61FFA-B67C-47B5-9F51-F32BDEDF2E6E}" srcOrd="1" destOrd="0" presId="urn:microsoft.com/office/officeart/2018/2/layout/IconVerticalSolidList"/>
    <dgm:cxn modelId="{11A127DE-AAE6-4D51-A67B-F2D7D6E61AF8}" type="presParOf" srcId="{D50CFAD8-31D1-4614-AEEB-B82CD4AF2CE7}" destId="{71E4F75F-5822-4032-96E3-C7C8B2CCAD5A}" srcOrd="2" destOrd="0" presId="urn:microsoft.com/office/officeart/2018/2/layout/IconVerticalSolidList"/>
    <dgm:cxn modelId="{C84C9481-249E-43BB-BCED-71339AD128A7}" type="presParOf" srcId="{D50CFAD8-31D1-4614-AEEB-B82CD4AF2CE7}" destId="{83D453E7-2ADD-4F16-8B25-E2F3D9F23D3F}" srcOrd="3" destOrd="0" presId="urn:microsoft.com/office/officeart/2018/2/layout/IconVerticalSolidList"/>
    <dgm:cxn modelId="{766B1423-D7FF-48ED-B74B-417D9A8C2DEF}" type="presParOf" srcId="{0C306CC3-77DB-4CDC-8DC1-A645797DB72B}" destId="{86DFF1EA-7263-4153-96F5-5F58417D4829}" srcOrd="1" destOrd="0" presId="urn:microsoft.com/office/officeart/2018/2/layout/IconVerticalSolidList"/>
    <dgm:cxn modelId="{46806C26-A140-4525-9BF8-1D49C2D4450E}" type="presParOf" srcId="{0C306CC3-77DB-4CDC-8DC1-A645797DB72B}" destId="{9C4FC3CF-3CDD-4D99-9934-36FC62790D22}" srcOrd="2" destOrd="0" presId="urn:microsoft.com/office/officeart/2018/2/layout/IconVerticalSolidList"/>
    <dgm:cxn modelId="{CD17DBF9-C585-4AA7-BADC-9E5B7EA35EFE}" type="presParOf" srcId="{9C4FC3CF-3CDD-4D99-9934-36FC62790D22}" destId="{2B4A2FD2-088A-4283-9E22-CB6AAA5331A1}" srcOrd="0" destOrd="0" presId="urn:microsoft.com/office/officeart/2018/2/layout/IconVerticalSolidList"/>
    <dgm:cxn modelId="{44CBA404-C596-443E-BED5-BF6B25A9950D}" type="presParOf" srcId="{9C4FC3CF-3CDD-4D99-9934-36FC62790D22}" destId="{C3E47159-EAD1-41F5-A78B-61FAB2019923}" srcOrd="1" destOrd="0" presId="urn:microsoft.com/office/officeart/2018/2/layout/IconVerticalSolidList"/>
    <dgm:cxn modelId="{3BFB175B-32D2-4C31-BC59-18396D72E07A}" type="presParOf" srcId="{9C4FC3CF-3CDD-4D99-9934-36FC62790D22}" destId="{6F0F4DBD-F26E-40C2-8632-42C146975D8D}" srcOrd="2" destOrd="0" presId="urn:microsoft.com/office/officeart/2018/2/layout/IconVerticalSolidList"/>
    <dgm:cxn modelId="{631C58F1-CEAF-4652-83DE-A8B46E917F1B}" type="presParOf" srcId="{9C4FC3CF-3CDD-4D99-9934-36FC62790D22}" destId="{AE1005C1-DF9A-4FD7-9584-C3B020DAF8A2}" srcOrd="3" destOrd="0" presId="urn:microsoft.com/office/officeart/2018/2/layout/IconVerticalSolidList"/>
    <dgm:cxn modelId="{C0A0F5B2-2B73-4EF5-AE7C-D93B5A073F4C}" type="presParOf" srcId="{0C306CC3-77DB-4CDC-8DC1-A645797DB72B}" destId="{EC7AE032-4ADA-45FF-A021-0CBFE636CE7F}" srcOrd="3" destOrd="0" presId="urn:microsoft.com/office/officeart/2018/2/layout/IconVerticalSolidList"/>
    <dgm:cxn modelId="{5BB52D84-3EA2-46C6-8B7C-E4DA61FB3F59}" type="presParOf" srcId="{0C306CC3-77DB-4CDC-8DC1-A645797DB72B}" destId="{47CD3ED5-1465-440D-AEE6-339839023FFD}" srcOrd="4" destOrd="0" presId="urn:microsoft.com/office/officeart/2018/2/layout/IconVerticalSolidList"/>
    <dgm:cxn modelId="{5678E611-D069-42C8-AB5E-E029D9C39F83}" type="presParOf" srcId="{47CD3ED5-1465-440D-AEE6-339839023FFD}" destId="{B39A5A64-0189-439D-AF40-585646B5B225}" srcOrd="0" destOrd="0" presId="urn:microsoft.com/office/officeart/2018/2/layout/IconVerticalSolidList"/>
    <dgm:cxn modelId="{A3D68E4C-9BB4-4679-8533-673D29C4B8B8}" type="presParOf" srcId="{47CD3ED5-1465-440D-AEE6-339839023FFD}" destId="{BA72EB6F-E8F8-48B1-965B-40B6553C1D91}" srcOrd="1" destOrd="0" presId="urn:microsoft.com/office/officeart/2018/2/layout/IconVerticalSolidList"/>
    <dgm:cxn modelId="{12EA424E-1068-479C-8818-B59D59BF4063}" type="presParOf" srcId="{47CD3ED5-1465-440D-AEE6-339839023FFD}" destId="{EFEF5EF2-0F08-4C9D-8283-83ED3DD9A733}" srcOrd="2" destOrd="0" presId="urn:microsoft.com/office/officeart/2018/2/layout/IconVerticalSolidList"/>
    <dgm:cxn modelId="{C5A81004-4658-4CC4-A22D-898B65982D29}" type="presParOf" srcId="{47CD3ED5-1465-440D-AEE6-339839023FFD}" destId="{4E6580B5-8ED0-4BF1-8D0D-A2094EDBE5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60881B-6AA4-4EBF-8707-D4225234E81B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D498B3-A23A-4FB0-AEF2-B7BDBE2773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dirty="0"/>
            <a:t>Login to the App as a viewer, the content appear as normal information website</a:t>
          </a:r>
        </a:p>
      </dgm:t>
    </dgm:pt>
    <dgm:pt modelId="{C30C315B-6BC1-4066-BEF0-7232DC87483F}" type="parTrans" cxnId="{CC3614A3-AD99-4422-8161-BCC386E1A884}">
      <dgm:prSet/>
      <dgm:spPr/>
      <dgm:t>
        <a:bodyPr/>
        <a:lstStyle/>
        <a:p>
          <a:endParaRPr lang="en-US"/>
        </a:p>
      </dgm:t>
    </dgm:pt>
    <dgm:pt modelId="{00F27E1F-004B-4F0C-8357-FFC10F51E689}" type="sibTrans" cxnId="{CC3614A3-AD99-4422-8161-BCC386E1A884}">
      <dgm:prSet/>
      <dgm:spPr/>
      <dgm:t>
        <a:bodyPr/>
        <a:lstStyle/>
        <a:p>
          <a:endParaRPr lang="en-US"/>
        </a:p>
      </dgm:t>
    </dgm:pt>
    <dgm:pt modelId="{6FFA46ED-9B7D-470F-8BD9-38E8D5DE28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dirty="0"/>
            <a:t>When you are empowered as the “host”, your Key operation on the App will be emitted to all other clients</a:t>
          </a:r>
        </a:p>
      </dgm:t>
    </dgm:pt>
    <dgm:pt modelId="{F04A6B0D-9AF4-4A2C-97FF-E7BECAD6E132}" type="parTrans" cxnId="{46769282-C5AF-4884-A3AD-4D97EE0692CA}">
      <dgm:prSet/>
      <dgm:spPr/>
      <dgm:t>
        <a:bodyPr/>
        <a:lstStyle/>
        <a:p>
          <a:endParaRPr lang="en-US"/>
        </a:p>
      </dgm:t>
    </dgm:pt>
    <dgm:pt modelId="{C708745F-07D5-4504-9769-65C021E5F2E1}" type="sibTrans" cxnId="{46769282-C5AF-4884-A3AD-4D97EE0692CA}">
      <dgm:prSet/>
      <dgm:spPr/>
      <dgm:t>
        <a:bodyPr/>
        <a:lstStyle/>
        <a:p>
          <a:endParaRPr lang="en-US"/>
        </a:p>
      </dgm:t>
    </dgm:pt>
    <dgm:pt modelId="{A5BC8F90-94FC-4B84-993D-36E379D923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dirty="0"/>
            <a:t>All client Apps will react instantly as the emitted message indicates</a:t>
          </a:r>
        </a:p>
      </dgm:t>
    </dgm:pt>
    <dgm:pt modelId="{EDCCFD55-AD1D-4A95-99D6-81B736F5A844}" type="parTrans" cxnId="{5EBE91BF-CF94-44C6-868F-EB8F05438293}">
      <dgm:prSet/>
      <dgm:spPr/>
      <dgm:t>
        <a:bodyPr/>
        <a:lstStyle/>
        <a:p>
          <a:endParaRPr lang="en-US"/>
        </a:p>
      </dgm:t>
    </dgm:pt>
    <dgm:pt modelId="{6EBA91B4-0E8C-4B71-891B-7534C805AD98}" type="sibTrans" cxnId="{5EBE91BF-CF94-44C6-868F-EB8F05438293}">
      <dgm:prSet/>
      <dgm:spPr/>
      <dgm:t>
        <a:bodyPr/>
        <a:lstStyle/>
        <a:p>
          <a:endParaRPr lang="en-US"/>
        </a:p>
      </dgm:t>
    </dgm:pt>
    <dgm:pt modelId="{E7EEFC24-EBE5-493C-B201-A8E6173D45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dirty="0"/>
            <a:t>The clients may participate in the interactional widgets, which’s result will be reflected in all participants.</a:t>
          </a:r>
        </a:p>
      </dgm:t>
    </dgm:pt>
    <dgm:pt modelId="{581274DC-E1BC-4DEE-AF1B-068F61262C30}" type="parTrans" cxnId="{489CF665-E4EF-4D69-925E-841BD131DD58}">
      <dgm:prSet/>
      <dgm:spPr/>
      <dgm:t>
        <a:bodyPr/>
        <a:lstStyle/>
        <a:p>
          <a:endParaRPr lang="en-US"/>
        </a:p>
      </dgm:t>
    </dgm:pt>
    <dgm:pt modelId="{AEAF3723-34AA-4FB4-8F94-45F773B224B1}" type="sibTrans" cxnId="{489CF665-E4EF-4D69-925E-841BD131DD58}">
      <dgm:prSet/>
      <dgm:spPr/>
      <dgm:t>
        <a:bodyPr/>
        <a:lstStyle/>
        <a:p>
          <a:endParaRPr lang="en-US"/>
        </a:p>
      </dgm:t>
    </dgm:pt>
    <dgm:pt modelId="{0C306CC3-77DB-4CDC-8DC1-A645797DB72B}" type="pres">
      <dgm:prSet presAssocID="{1D60881B-6AA4-4EBF-8707-D4225234E81B}" presName="root" presStyleCnt="0">
        <dgm:presLayoutVars>
          <dgm:dir/>
          <dgm:resizeHandles val="exact"/>
        </dgm:presLayoutVars>
      </dgm:prSet>
      <dgm:spPr/>
    </dgm:pt>
    <dgm:pt modelId="{D50CFAD8-31D1-4614-AEEB-B82CD4AF2CE7}" type="pres">
      <dgm:prSet presAssocID="{BAD498B3-A23A-4FB0-AEF2-B7BDBE277307}" presName="compNode" presStyleCnt="0"/>
      <dgm:spPr/>
    </dgm:pt>
    <dgm:pt modelId="{24C0CCBD-1B8D-4C7C-AD40-1206F5F29A19}" type="pres">
      <dgm:prSet presAssocID="{BAD498B3-A23A-4FB0-AEF2-B7BDBE277307}" presName="bgRect" presStyleLbl="bgShp" presStyleIdx="0" presStyleCnt="4" custLinFactNeighborX="-71079" custLinFactNeighborY="-8014"/>
      <dgm:spPr/>
    </dgm:pt>
    <dgm:pt modelId="{84E61FFA-B67C-47B5-9F51-F32BDEDF2E6E}" type="pres">
      <dgm:prSet presAssocID="{BAD498B3-A23A-4FB0-AEF2-B7BDBE2773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1E4F75F-5822-4032-96E3-C7C8B2CCAD5A}" type="pres">
      <dgm:prSet presAssocID="{BAD498B3-A23A-4FB0-AEF2-B7BDBE277307}" presName="spaceRect" presStyleCnt="0"/>
      <dgm:spPr/>
    </dgm:pt>
    <dgm:pt modelId="{83D453E7-2ADD-4F16-8B25-E2F3D9F23D3F}" type="pres">
      <dgm:prSet presAssocID="{BAD498B3-A23A-4FB0-AEF2-B7BDBE277307}" presName="parTx" presStyleLbl="revTx" presStyleIdx="0" presStyleCnt="4">
        <dgm:presLayoutVars>
          <dgm:chMax val="0"/>
          <dgm:chPref val="0"/>
        </dgm:presLayoutVars>
      </dgm:prSet>
      <dgm:spPr/>
    </dgm:pt>
    <dgm:pt modelId="{86DFF1EA-7263-4153-96F5-5F58417D4829}" type="pres">
      <dgm:prSet presAssocID="{00F27E1F-004B-4F0C-8357-FFC10F51E689}" presName="sibTrans" presStyleCnt="0"/>
      <dgm:spPr/>
    </dgm:pt>
    <dgm:pt modelId="{9C4FC3CF-3CDD-4D99-9934-36FC62790D22}" type="pres">
      <dgm:prSet presAssocID="{6FFA46ED-9B7D-470F-8BD9-38E8D5DE2898}" presName="compNode" presStyleCnt="0"/>
      <dgm:spPr/>
    </dgm:pt>
    <dgm:pt modelId="{2B4A2FD2-088A-4283-9E22-CB6AAA5331A1}" type="pres">
      <dgm:prSet presAssocID="{6FFA46ED-9B7D-470F-8BD9-38E8D5DE2898}" presName="bgRect" presStyleLbl="bgShp" presStyleIdx="1" presStyleCnt="4"/>
      <dgm:spPr/>
    </dgm:pt>
    <dgm:pt modelId="{C3E47159-EAD1-41F5-A78B-61FAB2019923}" type="pres">
      <dgm:prSet presAssocID="{6FFA46ED-9B7D-470F-8BD9-38E8D5DE28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F0F4DBD-F26E-40C2-8632-42C146975D8D}" type="pres">
      <dgm:prSet presAssocID="{6FFA46ED-9B7D-470F-8BD9-38E8D5DE2898}" presName="spaceRect" presStyleCnt="0"/>
      <dgm:spPr/>
    </dgm:pt>
    <dgm:pt modelId="{AE1005C1-DF9A-4FD7-9584-C3B020DAF8A2}" type="pres">
      <dgm:prSet presAssocID="{6FFA46ED-9B7D-470F-8BD9-38E8D5DE2898}" presName="parTx" presStyleLbl="revTx" presStyleIdx="1" presStyleCnt="4">
        <dgm:presLayoutVars>
          <dgm:chMax val="0"/>
          <dgm:chPref val="0"/>
        </dgm:presLayoutVars>
      </dgm:prSet>
      <dgm:spPr/>
    </dgm:pt>
    <dgm:pt modelId="{EC7AE032-4ADA-45FF-A021-0CBFE636CE7F}" type="pres">
      <dgm:prSet presAssocID="{C708745F-07D5-4504-9769-65C021E5F2E1}" presName="sibTrans" presStyleCnt="0"/>
      <dgm:spPr/>
    </dgm:pt>
    <dgm:pt modelId="{47CD3ED5-1465-440D-AEE6-339839023FFD}" type="pres">
      <dgm:prSet presAssocID="{A5BC8F90-94FC-4B84-993D-36E379D92358}" presName="compNode" presStyleCnt="0"/>
      <dgm:spPr/>
    </dgm:pt>
    <dgm:pt modelId="{B39A5A64-0189-439D-AF40-585646B5B225}" type="pres">
      <dgm:prSet presAssocID="{A5BC8F90-94FC-4B84-993D-36E379D92358}" presName="bgRect" presStyleLbl="bgShp" presStyleIdx="2" presStyleCnt="4"/>
      <dgm:spPr/>
    </dgm:pt>
    <dgm:pt modelId="{BA72EB6F-E8F8-48B1-965B-40B6553C1D91}" type="pres">
      <dgm:prSet presAssocID="{A5BC8F90-94FC-4B84-993D-36E379D9235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FEF5EF2-0F08-4C9D-8283-83ED3DD9A733}" type="pres">
      <dgm:prSet presAssocID="{A5BC8F90-94FC-4B84-993D-36E379D92358}" presName="spaceRect" presStyleCnt="0"/>
      <dgm:spPr/>
    </dgm:pt>
    <dgm:pt modelId="{4E6580B5-8ED0-4BF1-8D0D-A2094EDBE526}" type="pres">
      <dgm:prSet presAssocID="{A5BC8F90-94FC-4B84-993D-36E379D92358}" presName="parTx" presStyleLbl="revTx" presStyleIdx="2" presStyleCnt="4">
        <dgm:presLayoutVars>
          <dgm:chMax val="0"/>
          <dgm:chPref val="0"/>
        </dgm:presLayoutVars>
      </dgm:prSet>
      <dgm:spPr/>
    </dgm:pt>
    <dgm:pt modelId="{CB34500E-887F-4069-8CA4-157D55BA6111}" type="pres">
      <dgm:prSet presAssocID="{6EBA91B4-0E8C-4B71-891B-7534C805AD98}" presName="sibTrans" presStyleCnt="0"/>
      <dgm:spPr/>
    </dgm:pt>
    <dgm:pt modelId="{5B7B79A7-ED51-4E77-8ED2-6F9FC76D7834}" type="pres">
      <dgm:prSet presAssocID="{E7EEFC24-EBE5-493C-B201-A8E6173D458D}" presName="compNode" presStyleCnt="0"/>
      <dgm:spPr/>
    </dgm:pt>
    <dgm:pt modelId="{A0B0E956-9FE6-4FFF-A714-183F1802BABF}" type="pres">
      <dgm:prSet presAssocID="{E7EEFC24-EBE5-493C-B201-A8E6173D458D}" presName="bgRect" presStyleLbl="bgShp" presStyleIdx="3" presStyleCnt="4"/>
      <dgm:spPr/>
    </dgm:pt>
    <dgm:pt modelId="{1CC619DA-FAEF-4F0E-8424-93C38333E062}" type="pres">
      <dgm:prSet presAssocID="{E7EEFC24-EBE5-493C-B201-A8E6173D45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2530A6B-0135-4C3D-B52F-4FDE1CAACF2E}" type="pres">
      <dgm:prSet presAssocID="{E7EEFC24-EBE5-493C-B201-A8E6173D458D}" presName="spaceRect" presStyleCnt="0"/>
      <dgm:spPr/>
    </dgm:pt>
    <dgm:pt modelId="{6421D3D0-46AD-4F76-8845-DACC68F2F21C}" type="pres">
      <dgm:prSet presAssocID="{E7EEFC24-EBE5-493C-B201-A8E6173D458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BC7885C-E499-4C5A-A63C-FA2147B577FD}" type="presOf" srcId="{6FFA46ED-9B7D-470F-8BD9-38E8D5DE2898}" destId="{AE1005C1-DF9A-4FD7-9584-C3B020DAF8A2}" srcOrd="0" destOrd="0" presId="urn:microsoft.com/office/officeart/2018/2/layout/IconVerticalSolidList"/>
    <dgm:cxn modelId="{65877763-A2C2-422E-8AB0-243D5FC24332}" type="presOf" srcId="{1D60881B-6AA4-4EBF-8707-D4225234E81B}" destId="{0C306CC3-77DB-4CDC-8DC1-A645797DB72B}" srcOrd="0" destOrd="0" presId="urn:microsoft.com/office/officeart/2018/2/layout/IconVerticalSolidList"/>
    <dgm:cxn modelId="{489CF665-E4EF-4D69-925E-841BD131DD58}" srcId="{1D60881B-6AA4-4EBF-8707-D4225234E81B}" destId="{E7EEFC24-EBE5-493C-B201-A8E6173D458D}" srcOrd="3" destOrd="0" parTransId="{581274DC-E1BC-4DEE-AF1B-068F61262C30}" sibTransId="{AEAF3723-34AA-4FB4-8F94-45F773B224B1}"/>
    <dgm:cxn modelId="{FC658E81-6E74-4B6A-AD3F-1639FDAB7213}" type="presOf" srcId="{E7EEFC24-EBE5-493C-B201-A8E6173D458D}" destId="{6421D3D0-46AD-4F76-8845-DACC68F2F21C}" srcOrd="0" destOrd="0" presId="urn:microsoft.com/office/officeart/2018/2/layout/IconVerticalSolidList"/>
    <dgm:cxn modelId="{46769282-C5AF-4884-A3AD-4D97EE0692CA}" srcId="{1D60881B-6AA4-4EBF-8707-D4225234E81B}" destId="{6FFA46ED-9B7D-470F-8BD9-38E8D5DE2898}" srcOrd="1" destOrd="0" parTransId="{F04A6B0D-9AF4-4A2C-97FF-E7BECAD6E132}" sibTransId="{C708745F-07D5-4504-9769-65C021E5F2E1}"/>
    <dgm:cxn modelId="{CC3614A3-AD99-4422-8161-BCC386E1A884}" srcId="{1D60881B-6AA4-4EBF-8707-D4225234E81B}" destId="{BAD498B3-A23A-4FB0-AEF2-B7BDBE277307}" srcOrd="0" destOrd="0" parTransId="{C30C315B-6BC1-4066-BEF0-7232DC87483F}" sibTransId="{00F27E1F-004B-4F0C-8357-FFC10F51E689}"/>
    <dgm:cxn modelId="{D284F9AB-C230-46C6-967C-651A54F7D712}" type="presOf" srcId="{A5BC8F90-94FC-4B84-993D-36E379D92358}" destId="{4E6580B5-8ED0-4BF1-8D0D-A2094EDBE526}" srcOrd="0" destOrd="0" presId="urn:microsoft.com/office/officeart/2018/2/layout/IconVerticalSolidList"/>
    <dgm:cxn modelId="{5EBE91BF-CF94-44C6-868F-EB8F05438293}" srcId="{1D60881B-6AA4-4EBF-8707-D4225234E81B}" destId="{A5BC8F90-94FC-4B84-993D-36E379D92358}" srcOrd="2" destOrd="0" parTransId="{EDCCFD55-AD1D-4A95-99D6-81B736F5A844}" sibTransId="{6EBA91B4-0E8C-4B71-891B-7534C805AD98}"/>
    <dgm:cxn modelId="{AA32E8D4-EE3A-4EE8-B567-4FE4274D8923}" type="presOf" srcId="{BAD498B3-A23A-4FB0-AEF2-B7BDBE277307}" destId="{83D453E7-2ADD-4F16-8B25-E2F3D9F23D3F}" srcOrd="0" destOrd="0" presId="urn:microsoft.com/office/officeart/2018/2/layout/IconVerticalSolidList"/>
    <dgm:cxn modelId="{716E632C-7A34-463B-B407-EFF3E6844397}" type="presParOf" srcId="{0C306CC3-77DB-4CDC-8DC1-A645797DB72B}" destId="{D50CFAD8-31D1-4614-AEEB-B82CD4AF2CE7}" srcOrd="0" destOrd="0" presId="urn:microsoft.com/office/officeart/2018/2/layout/IconVerticalSolidList"/>
    <dgm:cxn modelId="{759ADCD8-7DE8-47FC-89A5-49720BFA5D7E}" type="presParOf" srcId="{D50CFAD8-31D1-4614-AEEB-B82CD4AF2CE7}" destId="{24C0CCBD-1B8D-4C7C-AD40-1206F5F29A19}" srcOrd="0" destOrd="0" presId="urn:microsoft.com/office/officeart/2018/2/layout/IconVerticalSolidList"/>
    <dgm:cxn modelId="{3672D0DE-06FD-41DB-B821-19C73FCFE071}" type="presParOf" srcId="{D50CFAD8-31D1-4614-AEEB-B82CD4AF2CE7}" destId="{84E61FFA-B67C-47B5-9F51-F32BDEDF2E6E}" srcOrd="1" destOrd="0" presId="urn:microsoft.com/office/officeart/2018/2/layout/IconVerticalSolidList"/>
    <dgm:cxn modelId="{11A127DE-AAE6-4D51-A67B-F2D7D6E61AF8}" type="presParOf" srcId="{D50CFAD8-31D1-4614-AEEB-B82CD4AF2CE7}" destId="{71E4F75F-5822-4032-96E3-C7C8B2CCAD5A}" srcOrd="2" destOrd="0" presId="urn:microsoft.com/office/officeart/2018/2/layout/IconVerticalSolidList"/>
    <dgm:cxn modelId="{C84C9481-249E-43BB-BCED-71339AD128A7}" type="presParOf" srcId="{D50CFAD8-31D1-4614-AEEB-B82CD4AF2CE7}" destId="{83D453E7-2ADD-4F16-8B25-E2F3D9F23D3F}" srcOrd="3" destOrd="0" presId="urn:microsoft.com/office/officeart/2018/2/layout/IconVerticalSolidList"/>
    <dgm:cxn modelId="{766B1423-D7FF-48ED-B74B-417D9A8C2DEF}" type="presParOf" srcId="{0C306CC3-77DB-4CDC-8DC1-A645797DB72B}" destId="{86DFF1EA-7263-4153-96F5-5F58417D4829}" srcOrd="1" destOrd="0" presId="urn:microsoft.com/office/officeart/2018/2/layout/IconVerticalSolidList"/>
    <dgm:cxn modelId="{46806C26-A140-4525-9BF8-1D49C2D4450E}" type="presParOf" srcId="{0C306CC3-77DB-4CDC-8DC1-A645797DB72B}" destId="{9C4FC3CF-3CDD-4D99-9934-36FC62790D22}" srcOrd="2" destOrd="0" presId="urn:microsoft.com/office/officeart/2018/2/layout/IconVerticalSolidList"/>
    <dgm:cxn modelId="{CD17DBF9-C585-4AA7-BADC-9E5B7EA35EFE}" type="presParOf" srcId="{9C4FC3CF-3CDD-4D99-9934-36FC62790D22}" destId="{2B4A2FD2-088A-4283-9E22-CB6AAA5331A1}" srcOrd="0" destOrd="0" presId="urn:microsoft.com/office/officeart/2018/2/layout/IconVerticalSolidList"/>
    <dgm:cxn modelId="{44CBA404-C596-443E-BED5-BF6B25A9950D}" type="presParOf" srcId="{9C4FC3CF-3CDD-4D99-9934-36FC62790D22}" destId="{C3E47159-EAD1-41F5-A78B-61FAB2019923}" srcOrd="1" destOrd="0" presId="urn:microsoft.com/office/officeart/2018/2/layout/IconVerticalSolidList"/>
    <dgm:cxn modelId="{3BFB175B-32D2-4C31-BC59-18396D72E07A}" type="presParOf" srcId="{9C4FC3CF-3CDD-4D99-9934-36FC62790D22}" destId="{6F0F4DBD-F26E-40C2-8632-42C146975D8D}" srcOrd="2" destOrd="0" presId="urn:microsoft.com/office/officeart/2018/2/layout/IconVerticalSolidList"/>
    <dgm:cxn modelId="{631C58F1-CEAF-4652-83DE-A8B46E917F1B}" type="presParOf" srcId="{9C4FC3CF-3CDD-4D99-9934-36FC62790D22}" destId="{AE1005C1-DF9A-4FD7-9584-C3B020DAF8A2}" srcOrd="3" destOrd="0" presId="urn:microsoft.com/office/officeart/2018/2/layout/IconVerticalSolidList"/>
    <dgm:cxn modelId="{C0A0F5B2-2B73-4EF5-AE7C-D93B5A073F4C}" type="presParOf" srcId="{0C306CC3-77DB-4CDC-8DC1-A645797DB72B}" destId="{EC7AE032-4ADA-45FF-A021-0CBFE636CE7F}" srcOrd="3" destOrd="0" presId="urn:microsoft.com/office/officeart/2018/2/layout/IconVerticalSolidList"/>
    <dgm:cxn modelId="{5BB52D84-3EA2-46C6-8B7C-E4DA61FB3F59}" type="presParOf" srcId="{0C306CC3-77DB-4CDC-8DC1-A645797DB72B}" destId="{47CD3ED5-1465-440D-AEE6-339839023FFD}" srcOrd="4" destOrd="0" presId="urn:microsoft.com/office/officeart/2018/2/layout/IconVerticalSolidList"/>
    <dgm:cxn modelId="{5678E611-D069-42C8-AB5E-E029D9C39F83}" type="presParOf" srcId="{47CD3ED5-1465-440D-AEE6-339839023FFD}" destId="{B39A5A64-0189-439D-AF40-585646B5B225}" srcOrd="0" destOrd="0" presId="urn:microsoft.com/office/officeart/2018/2/layout/IconVerticalSolidList"/>
    <dgm:cxn modelId="{A3D68E4C-9BB4-4679-8533-673D29C4B8B8}" type="presParOf" srcId="{47CD3ED5-1465-440D-AEE6-339839023FFD}" destId="{BA72EB6F-E8F8-48B1-965B-40B6553C1D91}" srcOrd="1" destOrd="0" presId="urn:microsoft.com/office/officeart/2018/2/layout/IconVerticalSolidList"/>
    <dgm:cxn modelId="{12EA424E-1068-479C-8818-B59D59BF4063}" type="presParOf" srcId="{47CD3ED5-1465-440D-AEE6-339839023FFD}" destId="{EFEF5EF2-0F08-4C9D-8283-83ED3DD9A733}" srcOrd="2" destOrd="0" presId="urn:microsoft.com/office/officeart/2018/2/layout/IconVerticalSolidList"/>
    <dgm:cxn modelId="{C5A81004-4658-4CC4-A22D-898B65982D29}" type="presParOf" srcId="{47CD3ED5-1465-440D-AEE6-339839023FFD}" destId="{4E6580B5-8ED0-4BF1-8D0D-A2094EDBE526}" srcOrd="3" destOrd="0" presId="urn:microsoft.com/office/officeart/2018/2/layout/IconVerticalSolidList"/>
    <dgm:cxn modelId="{7D8D44E4-AE9A-4263-B794-A9DAD6ACA2BD}" type="presParOf" srcId="{0C306CC3-77DB-4CDC-8DC1-A645797DB72B}" destId="{CB34500E-887F-4069-8CA4-157D55BA6111}" srcOrd="5" destOrd="0" presId="urn:microsoft.com/office/officeart/2018/2/layout/IconVerticalSolidList"/>
    <dgm:cxn modelId="{906461B5-70D5-4643-8E4B-7B3C0DCDE2B9}" type="presParOf" srcId="{0C306CC3-77DB-4CDC-8DC1-A645797DB72B}" destId="{5B7B79A7-ED51-4E77-8ED2-6F9FC76D7834}" srcOrd="6" destOrd="0" presId="urn:microsoft.com/office/officeart/2018/2/layout/IconVerticalSolidList"/>
    <dgm:cxn modelId="{AAE7D099-6940-44A2-B865-91E2C2CCE0E9}" type="presParOf" srcId="{5B7B79A7-ED51-4E77-8ED2-6F9FC76D7834}" destId="{A0B0E956-9FE6-4FFF-A714-183F1802BABF}" srcOrd="0" destOrd="0" presId="urn:microsoft.com/office/officeart/2018/2/layout/IconVerticalSolidList"/>
    <dgm:cxn modelId="{8CB6B7E4-DAE8-4ACE-BA05-E49F6A79A07C}" type="presParOf" srcId="{5B7B79A7-ED51-4E77-8ED2-6F9FC76D7834}" destId="{1CC619DA-FAEF-4F0E-8424-93C38333E062}" srcOrd="1" destOrd="0" presId="urn:microsoft.com/office/officeart/2018/2/layout/IconVerticalSolidList"/>
    <dgm:cxn modelId="{066CB0B6-35C5-4EDA-A2AC-64D653FE0741}" type="presParOf" srcId="{5B7B79A7-ED51-4E77-8ED2-6F9FC76D7834}" destId="{12530A6B-0135-4C3D-B52F-4FDE1CAACF2E}" srcOrd="2" destOrd="0" presId="urn:microsoft.com/office/officeart/2018/2/layout/IconVerticalSolidList"/>
    <dgm:cxn modelId="{B6D04893-CCF6-4920-AF20-AEC91362A906}" type="presParOf" srcId="{5B7B79A7-ED51-4E77-8ED2-6F9FC76D7834}" destId="{6421D3D0-46AD-4F76-8845-DACC68F2F2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0CCBD-1B8D-4C7C-AD40-1206F5F29A19}">
      <dsp:nvSpPr>
        <dsp:cNvPr id="0" name=""/>
        <dsp:cNvSpPr/>
      </dsp:nvSpPr>
      <dsp:spPr>
        <a:xfrm>
          <a:off x="0" y="0"/>
          <a:ext cx="3993357" cy="7333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61FFA-B67C-47B5-9F51-F32BDEDF2E6E}">
      <dsp:nvSpPr>
        <dsp:cNvPr id="0" name=""/>
        <dsp:cNvSpPr/>
      </dsp:nvSpPr>
      <dsp:spPr>
        <a:xfrm>
          <a:off x="221827" y="166612"/>
          <a:ext cx="403716" cy="4033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453E7-2ADD-4F16-8B25-E2F3D9F23D3F}">
      <dsp:nvSpPr>
        <dsp:cNvPr id="0" name=""/>
        <dsp:cNvSpPr/>
      </dsp:nvSpPr>
      <dsp:spPr>
        <a:xfrm>
          <a:off x="847371" y="1617"/>
          <a:ext cx="3132935" cy="756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34" tIns="80034" rIns="80034" bIns="80034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Except the typical initial handshake in http, the rest of communication is </a:t>
          </a:r>
          <a:r>
            <a:rPr lang="en-US" sz="13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headerless</a:t>
          </a:r>
          <a:r>
            <a:rPr lang="en-US" sz="1300" kern="1200" dirty="0"/>
            <a:t> and lightweight.</a:t>
          </a:r>
        </a:p>
      </dsp:txBody>
      <dsp:txXfrm>
        <a:off x="847371" y="1617"/>
        <a:ext cx="3132935" cy="756229"/>
      </dsp:txXfrm>
    </dsp:sp>
    <dsp:sp modelId="{2B4A2FD2-088A-4283-9E22-CB6AAA5331A1}">
      <dsp:nvSpPr>
        <dsp:cNvPr id="0" name=""/>
        <dsp:cNvSpPr/>
      </dsp:nvSpPr>
      <dsp:spPr>
        <a:xfrm>
          <a:off x="0" y="946904"/>
          <a:ext cx="3993357" cy="7333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47159-EAD1-41F5-A78B-61FAB2019923}">
      <dsp:nvSpPr>
        <dsp:cNvPr id="0" name=""/>
        <dsp:cNvSpPr/>
      </dsp:nvSpPr>
      <dsp:spPr>
        <a:xfrm>
          <a:off x="221827" y="1111900"/>
          <a:ext cx="403716" cy="4033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005C1-DF9A-4FD7-9584-C3B020DAF8A2}">
      <dsp:nvSpPr>
        <dsp:cNvPr id="0" name=""/>
        <dsp:cNvSpPr/>
      </dsp:nvSpPr>
      <dsp:spPr>
        <a:xfrm>
          <a:off x="847371" y="946904"/>
          <a:ext cx="3132935" cy="756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34" tIns="80034" rIns="80034" bIns="80034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Bi-directional, Full-duplex </a:t>
          </a:r>
          <a:r>
            <a:rPr lang="en-US" sz="1300" kern="1200" dirty="0"/>
            <a:t>connection allows client and server push frames from either side. </a:t>
          </a:r>
        </a:p>
      </dsp:txBody>
      <dsp:txXfrm>
        <a:off x="847371" y="946904"/>
        <a:ext cx="3132935" cy="756229"/>
      </dsp:txXfrm>
    </dsp:sp>
    <dsp:sp modelId="{B39A5A64-0189-439D-AF40-585646B5B225}">
      <dsp:nvSpPr>
        <dsp:cNvPr id="0" name=""/>
        <dsp:cNvSpPr/>
      </dsp:nvSpPr>
      <dsp:spPr>
        <a:xfrm>
          <a:off x="0" y="1892191"/>
          <a:ext cx="3993357" cy="7333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72EB6F-E8F8-48B1-965B-40B6553C1D91}">
      <dsp:nvSpPr>
        <dsp:cNvPr id="0" name=""/>
        <dsp:cNvSpPr/>
      </dsp:nvSpPr>
      <dsp:spPr>
        <a:xfrm>
          <a:off x="221827" y="2057187"/>
          <a:ext cx="403716" cy="4033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580B5-8ED0-4BF1-8D0D-A2094EDBE526}">
      <dsp:nvSpPr>
        <dsp:cNvPr id="0" name=""/>
        <dsp:cNvSpPr/>
      </dsp:nvSpPr>
      <dsp:spPr>
        <a:xfrm>
          <a:off x="847371" y="1892191"/>
          <a:ext cx="3132935" cy="756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34" tIns="80034" rIns="80034" bIns="80034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Client and server to communicate in more </a:t>
          </a:r>
          <a:r>
            <a:rPr lang="en-US" sz="13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real-time</a:t>
          </a:r>
          <a:r>
            <a:rPr lang="en-US" sz="1300" kern="1200" dirty="0"/>
            <a:t>.</a:t>
          </a:r>
        </a:p>
      </dsp:txBody>
      <dsp:txXfrm>
        <a:off x="847371" y="1892191"/>
        <a:ext cx="3132935" cy="756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0CCBD-1B8D-4C7C-AD40-1206F5F29A19}">
      <dsp:nvSpPr>
        <dsp:cNvPr id="0" name=""/>
        <dsp:cNvSpPr/>
      </dsp:nvSpPr>
      <dsp:spPr>
        <a:xfrm>
          <a:off x="0" y="0"/>
          <a:ext cx="3722694" cy="7143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E61FFA-B67C-47B5-9F51-F32BDEDF2E6E}">
      <dsp:nvSpPr>
        <dsp:cNvPr id="0" name=""/>
        <dsp:cNvSpPr/>
      </dsp:nvSpPr>
      <dsp:spPr>
        <a:xfrm>
          <a:off x="216103" y="162803"/>
          <a:ext cx="393298" cy="392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D453E7-2ADD-4F16-8B25-E2F3D9F23D3F}">
      <dsp:nvSpPr>
        <dsp:cNvPr id="0" name=""/>
        <dsp:cNvSpPr/>
      </dsp:nvSpPr>
      <dsp:spPr>
        <a:xfrm>
          <a:off x="825504" y="2065"/>
          <a:ext cx="2713740" cy="71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680" tIns="75680" rIns="75680" bIns="7568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Login to the App as a viewer, the content appear as normal information website</a:t>
          </a:r>
        </a:p>
      </dsp:txBody>
      <dsp:txXfrm>
        <a:off x="825504" y="2065"/>
        <a:ext cx="2713740" cy="715088"/>
      </dsp:txXfrm>
    </dsp:sp>
    <dsp:sp modelId="{2B4A2FD2-088A-4283-9E22-CB6AAA5331A1}">
      <dsp:nvSpPr>
        <dsp:cNvPr id="0" name=""/>
        <dsp:cNvSpPr/>
      </dsp:nvSpPr>
      <dsp:spPr>
        <a:xfrm>
          <a:off x="0" y="890508"/>
          <a:ext cx="3722694" cy="7143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E47159-EAD1-41F5-A78B-61FAB2019923}">
      <dsp:nvSpPr>
        <dsp:cNvPr id="0" name=""/>
        <dsp:cNvSpPr/>
      </dsp:nvSpPr>
      <dsp:spPr>
        <a:xfrm>
          <a:off x="216103" y="1051246"/>
          <a:ext cx="393298" cy="392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1005C1-DF9A-4FD7-9584-C3B020DAF8A2}">
      <dsp:nvSpPr>
        <dsp:cNvPr id="0" name=""/>
        <dsp:cNvSpPr/>
      </dsp:nvSpPr>
      <dsp:spPr>
        <a:xfrm>
          <a:off x="825504" y="890508"/>
          <a:ext cx="2713740" cy="71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680" tIns="75680" rIns="75680" bIns="7568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When you are empowered as the “host”, your Key operation on the App will be emitted to all other clients</a:t>
          </a:r>
        </a:p>
      </dsp:txBody>
      <dsp:txXfrm>
        <a:off x="825504" y="890508"/>
        <a:ext cx="2713740" cy="715088"/>
      </dsp:txXfrm>
    </dsp:sp>
    <dsp:sp modelId="{B39A5A64-0189-439D-AF40-585646B5B225}">
      <dsp:nvSpPr>
        <dsp:cNvPr id="0" name=""/>
        <dsp:cNvSpPr/>
      </dsp:nvSpPr>
      <dsp:spPr>
        <a:xfrm>
          <a:off x="0" y="1778951"/>
          <a:ext cx="3722694" cy="7143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72EB6F-E8F8-48B1-965B-40B6553C1D91}">
      <dsp:nvSpPr>
        <dsp:cNvPr id="0" name=""/>
        <dsp:cNvSpPr/>
      </dsp:nvSpPr>
      <dsp:spPr>
        <a:xfrm>
          <a:off x="216103" y="1939689"/>
          <a:ext cx="393298" cy="3929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6580B5-8ED0-4BF1-8D0D-A2094EDBE526}">
      <dsp:nvSpPr>
        <dsp:cNvPr id="0" name=""/>
        <dsp:cNvSpPr/>
      </dsp:nvSpPr>
      <dsp:spPr>
        <a:xfrm>
          <a:off x="825504" y="1778951"/>
          <a:ext cx="2713740" cy="71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680" tIns="75680" rIns="75680" bIns="7568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 client Apps will react instantly as the emitted message indicates</a:t>
          </a:r>
        </a:p>
      </dsp:txBody>
      <dsp:txXfrm>
        <a:off x="825504" y="1778951"/>
        <a:ext cx="2713740" cy="715088"/>
      </dsp:txXfrm>
    </dsp:sp>
    <dsp:sp modelId="{A0B0E956-9FE6-4FFF-A714-183F1802BABF}">
      <dsp:nvSpPr>
        <dsp:cNvPr id="0" name=""/>
        <dsp:cNvSpPr/>
      </dsp:nvSpPr>
      <dsp:spPr>
        <a:xfrm>
          <a:off x="0" y="2667395"/>
          <a:ext cx="3722694" cy="7143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C619DA-FAEF-4F0E-8424-93C38333E062}">
      <dsp:nvSpPr>
        <dsp:cNvPr id="0" name=""/>
        <dsp:cNvSpPr/>
      </dsp:nvSpPr>
      <dsp:spPr>
        <a:xfrm>
          <a:off x="216103" y="2828132"/>
          <a:ext cx="393298" cy="3929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21D3D0-46AD-4F76-8845-DACC68F2F21C}">
      <dsp:nvSpPr>
        <dsp:cNvPr id="0" name=""/>
        <dsp:cNvSpPr/>
      </dsp:nvSpPr>
      <dsp:spPr>
        <a:xfrm>
          <a:off x="825504" y="2667395"/>
          <a:ext cx="2713740" cy="715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680" tIns="75680" rIns="75680" bIns="7568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clients may participate in the interactional widgets, which’s result will be reflected in all participants.</a:t>
          </a:r>
        </a:p>
      </dsp:txBody>
      <dsp:txXfrm>
        <a:off x="825504" y="2667395"/>
        <a:ext cx="2713740" cy="715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cket.io/docs/client-api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ebsocket.org/quantum.html" TargetMode="External"/><Relationship Id="rId3" Type="http://schemas.openxmlformats.org/officeDocument/2006/relationships/hyperlink" Target="https://ant.design/" TargetMode="External"/><Relationship Id="rId7" Type="http://schemas.openxmlformats.org/officeDocument/2006/relationships/hyperlink" Target="https://www.jianshu.com/p/a3e06ec1a3a0" TargetMode="External"/><Relationship Id="rId2" Type="http://schemas.openxmlformats.org/officeDocument/2006/relationships/hyperlink" Target="https://www.tutorialspoint.com/websockets/index.htm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w3cschool.cn/socket/socket-1olq2egc.html" TargetMode="External"/><Relationship Id="rId5" Type="http://schemas.openxmlformats.org/officeDocument/2006/relationships/hyperlink" Target="https://dev.to/moz5691/websocket-vs-long-polling-http-412f" TargetMode="External"/><Relationship Id="rId4" Type="http://schemas.openxmlformats.org/officeDocument/2006/relationships/hyperlink" Target="https://socket.io/" TargetMode="External"/><Relationship Id="rId9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s.cloudinary.com/practicaldev/image/fetch/s--cqzHLKjh--/c_limit%2Cf_auto%2Cfl_progressive%2Cq_auto%2Cw_880/https:/thepracticaldev.s3.amazonaws.com/i/4jbq91rqm8fx9ynx0mnt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lentinog.com/blog/event/" TargetMode="Externa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mages.ctfassets.net/3prze68gbwl1/asset-17suaysk1qa1iz5/19ab39576447422a526a8b1b67fef718/WebSockets2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room, clock&#10;&#10;Description automatically generated">
            <a:extLst>
              <a:ext uri="{FF2B5EF4-FFF2-40B4-BE49-F238E27FC236}">
                <a16:creationId xmlns:a16="http://schemas.microsoft.com/office/drawing/2014/main" id="{A96BF5E0-F5A6-4F93-9043-8E491983D7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r="12963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744ADF1-45AD-45B4-A2AB-EB63E7B38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66" y="1412416"/>
            <a:ext cx="4573934" cy="1749884"/>
          </a:xfrm>
        </p:spPr>
        <p:txBody>
          <a:bodyPr/>
          <a:lstStyle/>
          <a:p>
            <a:r>
              <a:rPr lang="en-US" sz="3200" dirty="0"/>
              <a:t>WebSocket to Support </a:t>
            </a:r>
            <a:br>
              <a:rPr lang="en-US" sz="3200" dirty="0"/>
            </a:br>
            <a:r>
              <a:rPr lang="en-US" sz="3200" dirty="0"/>
              <a:t>Web-base, Full-duplex </a:t>
            </a:r>
            <a:br>
              <a:rPr lang="en-US" sz="3200" dirty="0"/>
            </a:br>
            <a:r>
              <a:rPr lang="en-US" sz="3200" dirty="0"/>
              <a:t>Event Broadcast and Intensive Interaction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CFC74D7-77DE-42B4-AC0A-3DC327D47E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66" y="4459447"/>
            <a:ext cx="4315968" cy="313932"/>
          </a:xfrm>
        </p:spPr>
        <p:txBody>
          <a:bodyPr/>
          <a:lstStyle/>
          <a:p>
            <a:pPr algn="r"/>
            <a:r>
              <a:rPr lang="en-US" dirty="0"/>
              <a:t>IVAN Zheng</a:t>
            </a:r>
          </a:p>
        </p:txBody>
      </p:sp>
    </p:spTree>
    <p:extLst>
      <p:ext uri="{BB962C8B-B14F-4D97-AF65-F5344CB8AC3E}">
        <p14:creationId xmlns:p14="http://schemas.microsoft.com/office/powerpoint/2010/main" val="2625936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1BBD54A-32AF-42FD-9543-BC68F1A50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044" y="445830"/>
            <a:ext cx="6336506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The magics  -  </a:t>
            </a:r>
            <a:r>
              <a:rPr lang="en-US" i="1" u="sng" cap="non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are all the audience as well as the broadcaster</a:t>
            </a:r>
            <a:endParaRPr lang="en-US" i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A707DD9-E92B-45E8-BE0A-E6B2EDF345EB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300"/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BEBAEB2B-4733-426F-A963-D5E87B365786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577424080"/>
              </p:ext>
            </p:extLst>
          </p:nvPr>
        </p:nvGraphicFramePr>
        <p:xfrm>
          <a:off x="398457" y="914401"/>
          <a:ext cx="3722694" cy="3384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F30EA2AA-39BB-4AD0-8586-6C16691585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11" y="1327150"/>
            <a:ext cx="4483733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9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024E1410-9867-4B39-9158-984EC93EE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2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36385-D8EA-4081-ABB8-5C86DD06A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63901" y="850471"/>
            <a:ext cx="2136461" cy="406945"/>
          </a:xfrm>
        </p:spPr>
        <p:txBody>
          <a:bodyPr/>
          <a:lstStyle/>
          <a:p>
            <a:r>
              <a:rPr lang="en-US" dirty="0"/>
              <a:t>Voting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1AB5E-07D3-4657-9E66-E7D48AFBCE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513" y="850471"/>
            <a:ext cx="2136461" cy="406945"/>
          </a:xfrm>
        </p:spPr>
        <p:txBody>
          <a:bodyPr/>
          <a:lstStyle/>
          <a:p>
            <a:r>
              <a:rPr lang="en-US" dirty="0"/>
              <a:t>highlight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D949F-E1C5-4B9B-ABF1-FF40B15B7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81591" y="4826638"/>
            <a:ext cx="1273345" cy="293784"/>
          </a:xfrm>
        </p:spPr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D3DE4B-1001-44EF-87DD-04A8E0A7419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63901" y="1289383"/>
            <a:ext cx="2136462" cy="269206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02943-1D90-42B0-A067-F93049081D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48513" y="1289383"/>
            <a:ext cx="2136462" cy="269206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6" name="Content Placeholder 12" descr="A close up of graphics&#10;&#10;Description automatically generated">
            <a:extLst>
              <a:ext uri="{FF2B5EF4-FFF2-40B4-BE49-F238E27FC236}">
                <a16:creationId xmlns:a16="http://schemas.microsoft.com/office/drawing/2014/main" id="{4E2C4671-5E50-4826-A9C4-BEFBB91C4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93" y="1514994"/>
            <a:ext cx="2136775" cy="223320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5B816B4-3C9F-4381-8870-B5C11FD8B377}"/>
              </a:ext>
            </a:extLst>
          </p:cNvPr>
          <p:cNvSpPr txBox="1">
            <a:spLocks/>
          </p:cNvSpPr>
          <p:nvPr/>
        </p:nvSpPr>
        <p:spPr>
          <a:xfrm>
            <a:off x="6788639" y="846653"/>
            <a:ext cx="2136461" cy="406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none" lIns="91440" tIns="0" rIns="9144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 video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3D5AEAD-0302-4322-A61F-3632D057A1D4}"/>
              </a:ext>
            </a:extLst>
          </p:cNvPr>
          <p:cNvSpPr txBox="1">
            <a:spLocks/>
          </p:cNvSpPr>
          <p:nvPr/>
        </p:nvSpPr>
        <p:spPr>
          <a:xfrm>
            <a:off x="4573251" y="846653"/>
            <a:ext cx="2136461" cy="406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none" lIns="91440" tIns="0" rIns="9144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Popup quiz</a:t>
            </a:r>
            <a:endParaRPr lang="en-US" dirty="0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306C71A-A8FF-43E9-9EA9-AE41A66EFA5B}"/>
              </a:ext>
            </a:extLst>
          </p:cNvPr>
          <p:cNvSpPr txBox="1">
            <a:spLocks/>
          </p:cNvSpPr>
          <p:nvPr/>
        </p:nvSpPr>
        <p:spPr>
          <a:xfrm>
            <a:off x="6788639" y="1285565"/>
            <a:ext cx="2136462" cy="269206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7CFB97A2-84E5-4E90-BD2D-6EDE0921C898}"/>
              </a:ext>
            </a:extLst>
          </p:cNvPr>
          <p:cNvSpPr txBox="1">
            <a:spLocks/>
          </p:cNvSpPr>
          <p:nvPr/>
        </p:nvSpPr>
        <p:spPr>
          <a:xfrm>
            <a:off x="4573251" y="1285565"/>
            <a:ext cx="2136462" cy="269206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</p:txBody>
      </p:sp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065D89-F42B-43BD-984E-E067DA54C6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38" y="1432251"/>
            <a:ext cx="2136774" cy="2511099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414B53-0FDA-40B7-9DD7-2A56636488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0" y="1826193"/>
            <a:ext cx="2131841" cy="2015558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17E135-39B2-4A13-B658-0B7AFB4359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14" y="1857687"/>
            <a:ext cx="2129586" cy="18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2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0321" y="262770"/>
            <a:ext cx="3986213" cy="342900"/>
          </a:xfrm>
        </p:spPr>
        <p:txBody>
          <a:bodyPr/>
          <a:lstStyle/>
          <a:p>
            <a:r>
              <a:rPr lang="en-US" dirty="0"/>
              <a:t>How does it work – Client side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737AA1-5AF4-4D13-B3CA-9D9800D158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472992" y="541674"/>
            <a:ext cx="2575508" cy="342900"/>
          </a:xfrm>
        </p:spPr>
        <p:txBody>
          <a:bodyPr/>
          <a:lstStyle/>
          <a:p>
            <a:r>
              <a:rPr lang="en-US" dirty="0"/>
              <a:t>The front-end to connect to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71C0-F829-7149-B81C-0B9C21F15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24F4DF-DB6E-4D36-AE24-D52DE47A352A}"/>
              </a:ext>
            </a:extLst>
          </p:cNvPr>
          <p:cNvSpPr/>
          <p:nvPr/>
        </p:nvSpPr>
        <p:spPr>
          <a:xfrm>
            <a:off x="3179792" y="4514353"/>
            <a:ext cx="25248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>
                <a:solidFill>
                  <a:srgbClr val="76CDD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socket.io/docs/client-api/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DC09B3-AFD9-4A20-A544-F28A2B6F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21" y="770274"/>
            <a:ext cx="3253979" cy="1184440"/>
          </a:xfrm>
          <a:prstGeom prst="rect">
            <a:avLst/>
          </a:prstGeom>
        </p:spPr>
      </p:pic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4182A89-EF9D-49F0-94BB-9A740850CEC6}"/>
              </a:ext>
            </a:extLst>
          </p:cNvPr>
          <p:cNvSpPr txBox="1">
            <a:spLocks/>
          </p:cNvSpPr>
          <p:nvPr/>
        </p:nvSpPr>
        <p:spPr>
          <a:xfrm>
            <a:off x="4480321" y="1949061"/>
            <a:ext cx="2575508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900" b="1" i="1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front-end to emit a message/action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D4B08-6354-4DF1-A7EF-0B76621E8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321" y="3492500"/>
            <a:ext cx="2990908" cy="770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7FCA24-F6D8-4F90-AABF-0967E8B17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992" y="2198480"/>
            <a:ext cx="3041452" cy="830257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CF2FA69-0D2D-4E20-8851-87761067800C}"/>
              </a:ext>
            </a:extLst>
          </p:cNvPr>
          <p:cNvSpPr txBox="1">
            <a:spLocks/>
          </p:cNvSpPr>
          <p:nvPr/>
        </p:nvSpPr>
        <p:spPr>
          <a:xfrm>
            <a:off x="4480321" y="3165309"/>
            <a:ext cx="2575508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900" b="1" i="1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front-end act upon the message is received</a:t>
            </a:r>
          </a:p>
        </p:txBody>
      </p:sp>
    </p:spTree>
    <p:extLst>
      <p:ext uri="{BB962C8B-B14F-4D97-AF65-F5344CB8AC3E}">
        <p14:creationId xmlns:p14="http://schemas.microsoft.com/office/powerpoint/2010/main" val="97254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73893" y="425450"/>
            <a:ext cx="3986212" cy="342900"/>
          </a:xfrm>
        </p:spPr>
        <p:txBody>
          <a:bodyPr/>
          <a:lstStyle/>
          <a:p>
            <a:r>
              <a:rPr lang="en-US" dirty="0"/>
              <a:t>The server side – </a:t>
            </a:r>
            <a:r>
              <a:rPr lang="en-US" dirty="0" err="1"/>
              <a:t>nodejs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EC5A070-E99C-6143-B73A-CC95BE86F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73893" y="768350"/>
            <a:ext cx="3986212" cy="7683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the packages and start the connect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listen to the “</a:t>
            </a:r>
            <a:r>
              <a:rPr lang="en-US" b="0" u="sng" dirty="0" err="1">
                <a:solidFill>
                  <a:srgbClr val="FFFF00"/>
                </a:solidFill>
                <a:highlight>
                  <a:srgbClr val="000000"/>
                </a:highlight>
              </a:rPr>
              <a:t>setShowModal</a:t>
            </a:r>
            <a:r>
              <a:rPr lang="en-US" dirty="0"/>
              <a:t>” 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broadcast it to all others.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2CEEE47-F4F2-44FD-835B-DCE2F57CC4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63E10-A679-4E6C-B064-8D736119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682750"/>
            <a:ext cx="3755592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2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16139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1127175" y="1238584"/>
            <a:ext cx="2304288" cy="1930066"/>
          </a:xfrm>
        </p:spPr>
        <p:txBody>
          <a:bodyPr/>
          <a:lstStyle/>
          <a:p>
            <a:r>
              <a:rPr lang="en-US" b="1" dirty="0"/>
              <a:t>PPT-like shareing, </a:t>
            </a:r>
          </a:p>
          <a:p>
            <a:r>
              <a:rPr lang="en-US" b="1" dirty="0"/>
              <a:t>Online Education, </a:t>
            </a:r>
          </a:p>
          <a:p>
            <a:r>
              <a:rPr lang="en-US" b="1" dirty="0"/>
              <a:t>Online Bidding/Selling,</a:t>
            </a:r>
          </a:p>
          <a:p>
            <a:r>
              <a:rPr lang="en-US" dirty="0"/>
              <a:t>A theme party (Annual </a:t>
            </a:r>
            <a:r>
              <a:rPr lang="en-US" dirty="0" err="1"/>
              <a:t>party,Wedding</a:t>
            </a:r>
            <a:r>
              <a:rPr lang="en-US" dirty="0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735751" y="799672"/>
            <a:ext cx="2690700" cy="438912"/>
          </a:xfrm>
        </p:spPr>
        <p:txBody>
          <a:bodyPr/>
          <a:lstStyle/>
          <a:p>
            <a:r>
              <a:rPr lang="en-US" sz="1100" b="0" dirty="0"/>
              <a:t>Synchronous Web Broadcast</a:t>
            </a:r>
            <a:endParaRPr lang="en-US" sz="1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b="0" dirty="0"/>
              <a:t>Client dominate</a:t>
            </a:r>
            <a:endParaRPr lang="en-US" sz="11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100" b="0" dirty="0"/>
              <a:t>Two-ways interaction 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D3D4B-614D-8845-BDC7-BFBDEFC5B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5735751" y="1238584"/>
            <a:ext cx="2690700" cy="1930066"/>
          </a:xfrm>
        </p:spPr>
        <p:txBody>
          <a:bodyPr>
            <a:noAutofit/>
          </a:bodyPr>
          <a:lstStyle/>
          <a:p>
            <a:r>
              <a:rPr lang="en-US" i="1" dirty="0"/>
              <a:t>As a Synchronous Information system, It can support up to 1M users for some on-going events</a:t>
            </a:r>
          </a:p>
          <a:p>
            <a:r>
              <a:rPr lang="en-US" dirty="0"/>
              <a:t>Television, Concerts, </a:t>
            </a:r>
            <a:r>
              <a:rPr lang="en-US" dirty="0" err="1"/>
              <a:t>Movice</a:t>
            </a:r>
            <a:r>
              <a:rPr lang="en-US" dirty="0"/>
              <a:t> </a:t>
            </a:r>
          </a:p>
          <a:p>
            <a:r>
              <a:rPr lang="en-US" dirty="0"/>
              <a:t>Press Conference, Tour Guide Service, </a:t>
            </a:r>
          </a:p>
          <a:p>
            <a:r>
              <a:rPr lang="en-US" dirty="0"/>
              <a:t>Sport Events/Olympics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3431463" y="1238584"/>
            <a:ext cx="2304288" cy="1930066"/>
          </a:xfrm>
        </p:spPr>
        <p:txBody>
          <a:bodyPr/>
          <a:lstStyle/>
          <a:p>
            <a:r>
              <a:rPr lang="en-US" i="1" dirty="0"/>
              <a:t>As a Remote Control (Public LED, Smart TV, Vending Machine, Food Ordering )</a:t>
            </a:r>
            <a:endParaRPr lang="en-US" dirty="0"/>
          </a:p>
        </p:txBody>
      </p:sp>
      <p:pic>
        <p:nvPicPr>
          <p:cNvPr id="11" name="Picture 10" descr="A picture containing game&#10;&#10;Description automatically generated">
            <a:extLst>
              <a:ext uri="{FF2B5EF4-FFF2-40B4-BE49-F238E27FC236}">
                <a16:creationId xmlns:a16="http://schemas.microsoft.com/office/drawing/2014/main" id="{3CEA9DB6-BBB8-4A54-9911-0C6347AFB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16" y="3485519"/>
            <a:ext cx="3962400" cy="1341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484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435AC1B-3AB7-451A-8FB6-22B59E15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Full-duplex information interaction</a:t>
            </a:r>
          </a:p>
        </p:txBody>
      </p:sp>
      <p:pic>
        <p:nvPicPr>
          <p:cNvPr id="15" name="Content Placeholder 14" descr="A group of people in a room&#10;&#10;Description automatically generated">
            <a:extLst>
              <a:ext uri="{FF2B5EF4-FFF2-40B4-BE49-F238E27FC236}">
                <a16:creationId xmlns:a16="http://schemas.microsoft.com/office/drawing/2014/main" id="{43AA9E2D-58F6-42F8-BFDD-302E77D7A0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" y="1422400"/>
            <a:ext cx="3054350" cy="3054350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42BF36B-922F-42AD-ACF2-5726D6253F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364" y="742373"/>
            <a:ext cx="3986212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Conference content sharing</a:t>
            </a:r>
          </a:p>
        </p:txBody>
      </p:sp>
      <p:pic>
        <p:nvPicPr>
          <p:cNvPr id="9" name="Content Placeholder 8" descr="A picture containing toy, computer, table, desk&#10;&#10;Description automatically generated">
            <a:extLst>
              <a:ext uri="{FF2B5EF4-FFF2-40B4-BE49-F238E27FC236}">
                <a16:creationId xmlns:a16="http://schemas.microsoft.com/office/drawing/2014/main" id="{3D442E00-1CCD-4627-9363-DE42C471BE3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09" y="1422400"/>
            <a:ext cx="3817937" cy="3054350"/>
          </a:xfrm>
          <a:noFill/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E89A2B-43C3-48AA-A29A-8C23379E8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0277" y="708791"/>
            <a:ext cx="3993359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Educational assistant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EB593-CA21-4237-BBA1-55BBAA9A9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A707DD9-E92B-45E8-BE0A-E6B2EDF345EB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300"/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DD604BFE-2381-467B-ACE2-1F455037F6E4}"/>
              </a:ext>
            </a:extLst>
          </p:cNvPr>
          <p:cNvSpPr txBox="1">
            <a:spLocks/>
          </p:cNvSpPr>
          <p:nvPr/>
        </p:nvSpPr>
        <p:spPr>
          <a:xfrm>
            <a:off x="4720035" y="913823"/>
            <a:ext cx="3986211" cy="7846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Replacement for blackboards, text-books, sliders</a:t>
            </a:r>
          </a:p>
          <a:p>
            <a:r>
              <a:rPr lang="en-US" dirty="0"/>
              <a:t>High involvement education</a:t>
            </a:r>
          </a:p>
        </p:txBody>
      </p:sp>
    </p:spTree>
    <p:extLst>
      <p:ext uri="{BB962C8B-B14F-4D97-AF65-F5344CB8AC3E}">
        <p14:creationId xmlns:p14="http://schemas.microsoft.com/office/powerpoint/2010/main" val="2499717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4FFBEF6A-A9CF-4777-A644-5D903A07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Light-weight web broadcasting synchronized with the show/event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1AF4D0E-CDA6-4414-89F3-24D038F904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9" y="755650"/>
            <a:ext cx="3986212" cy="342900"/>
          </a:xfrm>
        </p:spPr>
        <p:txBody>
          <a:bodyPr/>
          <a:lstStyle/>
          <a:p>
            <a:r>
              <a:rPr lang="en-US" dirty="0"/>
              <a:t>Television synchronous broadcast</a:t>
            </a:r>
          </a:p>
        </p:txBody>
      </p:sp>
      <p:pic>
        <p:nvPicPr>
          <p:cNvPr id="3" name="Picture 2" descr="A picture containing monitor, display, sitting, plane&#10;&#10;Description automatically generated">
            <a:extLst>
              <a:ext uri="{FF2B5EF4-FFF2-40B4-BE49-F238E27FC236}">
                <a16:creationId xmlns:a16="http://schemas.microsoft.com/office/drawing/2014/main" id="{3BADDE53-0CF8-4983-AF22-D6958AC4E6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4" r="12613" b="-2"/>
          <a:stretch/>
        </p:blipFill>
        <p:spPr>
          <a:xfrm>
            <a:off x="4800599" y="1422400"/>
            <a:ext cx="3993357" cy="3054350"/>
          </a:xfrm>
          <a:prstGeom prst="rect">
            <a:avLst/>
          </a:prstGeom>
          <a:noFill/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D8905BA-DA75-487E-B79D-8CF0F79FA0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3452" y="708791"/>
            <a:ext cx="3993359" cy="342900"/>
          </a:xfrm>
        </p:spPr>
        <p:txBody>
          <a:bodyPr/>
          <a:lstStyle/>
          <a:p>
            <a:r>
              <a:rPr lang="en-US" dirty="0"/>
              <a:t>Sport event synchronous broadcast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EB593-CA21-4237-BBA1-55BBAA9A9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A707DD9-E92B-45E8-BE0A-E6B2EDF345EB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300"/>
          </a:p>
        </p:txBody>
      </p:sp>
      <p:pic>
        <p:nvPicPr>
          <p:cNvPr id="8" name="Picture 7" descr="A picture containing indoor, person, person, person&#10;&#10;Description automatically generated">
            <a:extLst>
              <a:ext uri="{FF2B5EF4-FFF2-40B4-BE49-F238E27FC236}">
                <a16:creationId xmlns:a16="http://schemas.microsoft.com/office/drawing/2014/main" id="{4A7F2333-6545-4B9D-8E70-DE604991F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4" y="2113457"/>
            <a:ext cx="4139406" cy="240722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8BABE1-15D5-4537-808A-3DA8C5AE57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0044" y="1058040"/>
            <a:ext cx="3986211" cy="954909"/>
          </a:xfrm>
        </p:spPr>
        <p:txBody>
          <a:bodyPr/>
          <a:lstStyle/>
          <a:p>
            <a:r>
              <a:rPr lang="en-US" dirty="0"/>
              <a:t>The WebApp keep broadcasting related information synchronized with what’s on the TV channel</a:t>
            </a:r>
          </a:p>
          <a:p>
            <a:r>
              <a:rPr lang="en-US" dirty="0"/>
              <a:t>Whenever there is an advertisements, the audiences can learn more about it on his/her phone and purchase it in one click. </a:t>
            </a:r>
          </a:p>
        </p:txBody>
      </p:sp>
    </p:spTree>
    <p:extLst>
      <p:ext uri="{BB962C8B-B14F-4D97-AF65-F5344CB8AC3E}">
        <p14:creationId xmlns:p14="http://schemas.microsoft.com/office/powerpoint/2010/main" val="832529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Next()=&gt;{}</a:t>
            </a:r>
          </a:p>
        </p:txBody>
      </p:sp>
    </p:spTree>
    <p:extLst>
      <p:ext uri="{BB962C8B-B14F-4D97-AF65-F5344CB8AC3E}">
        <p14:creationId xmlns:p14="http://schemas.microsoft.com/office/powerpoint/2010/main" val="108719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Why, What and How</a:t>
            </a:r>
          </a:p>
        </p:txBody>
      </p:sp>
      <p:pic>
        <p:nvPicPr>
          <p:cNvPr id="13" name="Picture Placeholder 12" descr="A path with trees on the side of a mountain&#10;&#10;Description automatically generated">
            <a:extLst>
              <a:ext uri="{FF2B5EF4-FFF2-40B4-BE49-F238E27FC236}">
                <a16:creationId xmlns:a16="http://schemas.microsoft.com/office/drawing/2014/main" id="{7171C8F9-3A6D-4AF4-9750-CF88073F04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3" r="2447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Why’s online meeting keep breaking?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&lt;http/&gt; vs &lt;WebSocket/&gt;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 new way of “PPT sharing”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How does it work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business opportunities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What’s Next()=&gt;{}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C89A-3E1B-FF47-B76F-3E8ED7756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1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1466" y="1006016"/>
            <a:ext cx="4573934" cy="1421928"/>
          </a:xfrm>
        </p:spPr>
        <p:txBody>
          <a:bodyPr/>
          <a:lstStyle/>
          <a:p>
            <a:r>
              <a:rPr lang="en-US" sz="2400" dirty="0"/>
              <a:t>A WebApp POC is built </a:t>
            </a:r>
            <a:r>
              <a:rPr lang="en-US" sz="2400" dirty="0">
                <a:sym typeface="Wingdings" panose="05000000000000000000" pitchFamily="2" charset="2"/>
              </a:rPr>
              <a:t>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highlight>
                  <a:srgbClr val="000000"/>
                </a:highlight>
              </a:rPr>
              <a:t>Front-end</a:t>
            </a:r>
            <a:r>
              <a:rPr lang="en-US" sz="2400" dirty="0"/>
              <a:t>: </a:t>
            </a:r>
            <a:r>
              <a:rPr lang="en-US" sz="2400" dirty="0" err="1"/>
              <a:t>ReactJs</a:t>
            </a:r>
            <a:r>
              <a:rPr lang="en-US" sz="2400" dirty="0"/>
              <a:t>, Socket.io, </a:t>
            </a:r>
            <a:r>
              <a:rPr lang="en-US" sz="2400" dirty="0" err="1"/>
              <a:t>Antd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highlight>
                  <a:srgbClr val="000000"/>
                </a:highlight>
              </a:rPr>
              <a:t>Back-end</a:t>
            </a:r>
            <a:r>
              <a:rPr lang="en-US" sz="2400" dirty="0"/>
              <a:t>: </a:t>
            </a:r>
            <a:r>
              <a:rPr lang="en-US" sz="2400" dirty="0" err="1"/>
              <a:t>NodeJs</a:t>
            </a:r>
            <a:r>
              <a:rPr lang="en-US" sz="2400" dirty="0"/>
              <a:t>+ socket.io</a:t>
            </a:r>
            <a:br>
              <a:rPr lang="en-US" sz="3600" dirty="0"/>
            </a:br>
            <a:endParaRPr lang="en-US" sz="2400" dirty="0"/>
          </a:p>
        </p:txBody>
      </p:sp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42BDFAC2-4250-4762-82FF-FE6E427839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6" y="3795485"/>
            <a:ext cx="3962400" cy="1341120"/>
          </a:xfrm>
          <a:prstGeom prst="rect">
            <a:avLst/>
          </a:prstGeom>
        </p:spPr>
      </p:pic>
      <p:pic>
        <p:nvPicPr>
          <p:cNvPr id="1026" name="Picture 2" descr="Diagram for bidirectional communication">
            <a:extLst>
              <a:ext uri="{FF2B5EF4-FFF2-40B4-BE49-F238E27FC236}">
                <a16:creationId xmlns:a16="http://schemas.microsoft.com/office/drawing/2014/main" id="{22D6C473-A009-4099-89FD-BBEF05F7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813" y="3037091"/>
            <a:ext cx="4048787" cy="63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6776EC-7B32-446E-A392-BA94BF1859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05705"/>
            <a:ext cx="3810000" cy="25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96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9D9CFC-E5C1-3A4E-BCB7-3E1CA8BC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generate content of your own?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382BE-028B-964F-9027-6A1A9DA2E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E1389E-B8EF-4909-AD5E-01EFA212EF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1775"/>
          <a:stretch>
            <a:fillRect/>
          </a:stretch>
        </p:blipFill>
        <p:spPr>
          <a:xfrm>
            <a:off x="0" y="982602"/>
            <a:ext cx="5315629" cy="363167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FE38C7-DF72-A64C-B9B6-DAE753CDED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Provide content templates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01C25-ACB8-2C40-9D88-31F5DECAB2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30435" y="1447552"/>
            <a:ext cx="2656378" cy="97814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Web-base content composer, provide lots of template likes Wix.com, </a:t>
            </a:r>
            <a:r>
              <a:rPr lang="en-US" dirty="0"/>
              <a:t>WordPress.org, for the user to generate their own App easily.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Online PPT </a:t>
            </a:r>
            <a:r>
              <a:rPr lang="en-US" dirty="0">
                <a:sym typeface="Wingdings" panose="05000000000000000000" pitchFamily="2" charset="2"/>
              </a:rPr>
              <a:t> HTML/JPG functions</a:t>
            </a:r>
          </a:p>
          <a:p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5D390-018B-45AD-8754-846634F743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91" y="3455242"/>
            <a:ext cx="2518477" cy="136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0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WebSockets Tutorial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https://ant.design/</a:t>
            </a:r>
            <a:endParaRPr lang="en-US" dirty="0"/>
          </a:p>
          <a:p>
            <a:r>
              <a:rPr lang="en-US" dirty="0">
                <a:hlinkClick r:id="rId4"/>
              </a:rPr>
              <a:t>https://socket.io/</a:t>
            </a:r>
            <a:endParaRPr lang="en-US" dirty="0"/>
          </a:p>
          <a:p>
            <a:r>
              <a:rPr lang="en-US" dirty="0">
                <a:hlinkClick r:id="rId5"/>
              </a:rPr>
              <a:t>WebSocket vs. Long polling HTTP</a:t>
            </a:r>
            <a:endParaRPr lang="en-US" dirty="0"/>
          </a:p>
          <a:p>
            <a:r>
              <a:rPr lang="en-US" dirty="0">
                <a:latin typeface="仿宋" panose="02010609060101010101" pitchFamily="49" charset="-122"/>
                <a:ea typeface="仿宋" panose="02010609060101010101" pitchFamily="49" charset="-122"/>
                <a:hlinkClick r:id="rId6"/>
              </a:rPr>
              <a:t>socket.io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  <a:hlinkClick r:id="rId6"/>
              </a:rPr>
              <a:t>概述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b="1" dirty="0">
                <a:latin typeface="仿宋" panose="02010609060101010101" pitchFamily="49" charset="-122"/>
                <a:ea typeface="仿宋" panose="02010609060101010101" pitchFamily="49" charset="-122"/>
                <a:hlinkClick r:id="rId7"/>
              </a:rPr>
              <a:t>socket.io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  <a:hlinkClick r:id="rId7"/>
              </a:rPr>
              <a:t>原理分析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b="1" dirty="0">
                <a:hlinkClick r:id="rId8"/>
              </a:rPr>
              <a:t>HTML5 WebSocket: A Quantum Leap in Scalability for the Web</a:t>
            </a:r>
            <a:endParaRPr lang="en-US" b="1" dirty="0"/>
          </a:p>
          <a:p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  <a:p>
            <a:endParaRPr lang="en-US" dirty="0"/>
          </a:p>
        </p:txBody>
      </p:sp>
      <p:pic>
        <p:nvPicPr>
          <p:cNvPr id="6" name="Picture Placeholder 5" descr="A group of people&#10;&#10;Description automatically generated">
            <a:extLst>
              <a:ext uri="{FF2B5EF4-FFF2-40B4-BE49-F238E27FC236}">
                <a16:creationId xmlns:a16="http://schemas.microsoft.com/office/drawing/2014/main" id="{093EF88A-DD99-4753-97E0-CF0CDC54F83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10474"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CB5-094D-B940-A7AF-F67F1ED3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1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5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Traditional Online Meeting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3986211" cy="339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Like “Skype, Zoom, MS Teams, Zoom, etc.”, what do they have in common?</a:t>
            </a:r>
          </a:p>
          <a:p>
            <a:r>
              <a:rPr lang="en-US" dirty="0"/>
              <a:t>Need specific software</a:t>
            </a:r>
          </a:p>
          <a:p>
            <a:r>
              <a:rPr lang="en-US" dirty="0"/>
              <a:t>Audience need account to join</a:t>
            </a:r>
          </a:p>
          <a:p>
            <a:r>
              <a:rPr lang="en-US" dirty="0"/>
              <a:t>Heavy Network Traffic</a:t>
            </a:r>
          </a:p>
          <a:p>
            <a:r>
              <a:rPr lang="en-US" dirty="0"/>
              <a:t>The more the attendees, the more it cost, the worse the performance.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27D8A9-1CB3-4003-A8FE-3A1FF499F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88" y="1046019"/>
            <a:ext cx="4576212" cy="3455039"/>
          </a:xfrm>
          <a:prstGeom prst="rect">
            <a:avLst/>
          </a:prstGeom>
          <a:noFill/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B3F9412-1C43-49BA-8930-32EE599E9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0EAAE-A23D-448B-8DAA-A829E6CDA98A}"/>
              </a:ext>
            </a:extLst>
          </p:cNvPr>
          <p:cNvSpPr txBox="1"/>
          <p:nvPr/>
        </p:nvSpPr>
        <p:spPr>
          <a:xfrm>
            <a:off x="5604165" y="569499"/>
            <a:ext cx="19472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Skype’s bandwidth usage</a:t>
            </a:r>
          </a:p>
        </p:txBody>
      </p:sp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9D30207F-B63E-4F8C-8DEA-04C84A2A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/>
          <a:lstStyle/>
          <a:p>
            <a:r>
              <a:rPr lang="en-US" dirty="0"/>
              <a:t>How could our </a:t>
            </a:r>
            <a:r>
              <a:rPr lang="en-US" dirty="0" err="1"/>
              <a:t>webApp</a:t>
            </a:r>
            <a:r>
              <a:rPr lang="en-US" dirty="0"/>
              <a:t> support 2-ways’ communication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2D4DF-9A99-49FA-B768-168932DA77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7427911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55555"/>
                </a:solidFill>
              </a:rPr>
              <a:t>Web applications use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Comet/Ajax</a:t>
            </a:r>
            <a:r>
              <a:rPr lang="en-US" dirty="0">
                <a:solidFill>
                  <a:srgbClr val="555555"/>
                </a:solidFill>
              </a:rPr>
              <a:t>, 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AJax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Long polling </a:t>
            </a:r>
            <a:r>
              <a:rPr lang="en-US" dirty="0">
                <a:solidFill>
                  <a:srgbClr val="555555"/>
                </a:solidFill>
              </a:rPr>
              <a:t>and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HTML5 Server Sent Events (SSE)</a:t>
            </a:r>
            <a:r>
              <a:rPr lang="en-US" dirty="0">
                <a:solidFill>
                  <a:srgbClr val="0240ED"/>
                </a:solidFill>
              </a:rPr>
              <a:t> </a:t>
            </a:r>
            <a:r>
              <a:rPr lang="en-US" dirty="0">
                <a:solidFill>
                  <a:srgbClr val="555555"/>
                </a:solidFill>
              </a:rPr>
              <a:t>to do this over HTTP. </a:t>
            </a:r>
            <a:endParaRPr lang="en-US" b="0" dirty="0"/>
          </a:p>
          <a:p>
            <a:r>
              <a:rPr lang="en-US" b="0" dirty="0"/>
              <a:t>With long polling via AJAX, the server keeps polling WSGI server to check any new data.</a:t>
            </a:r>
          </a:p>
          <a:p>
            <a:r>
              <a:rPr lang="en-US" b="0" dirty="0"/>
              <a:t> HTTP is not meant for keeping the connection open for the server to send frequent data to a client. </a:t>
            </a:r>
          </a:p>
          <a:p>
            <a:r>
              <a:rPr lang="en-US" dirty="0"/>
              <a:t>Here comes the WebSocket protocol</a:t>
            </a:r>
          </a:p>
        </p:txBody>
      </p:sp>
      <p:pic>
        <p:nvPicPr>
          <p:cNvPr id="3076" name="Picture 4" descr="alt text">
            <a:hlinkClick r:id="rId2"/>
            <a:extLst>
              <a:ext uri="{FF2B5EF4-FFF2-40B4-BE49-F238E27FC236}">
                <a16:creationId xmlns:a16="http://schemas.microsoft.com/office/drawing/2014/main" id="{257F932A-8F39-44D0-B0A7-D1E1A68AEC5C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5294" y="2376330"/>
            <a:ext cx="3810000" cy="185277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B7599-51BA-41F8-B807-AF114ABC9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A707DD9-E92B-45E8-BE0A-E6B2EDF345EB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300"/>
          </a:p>
        </p:txBody>
      </p:sp>
      <p:pic>
        <p:nvPicPr>
          <p:cNvPr id="12" name="Picture 5" descr="Image for post">
            <a:extLst>
              <a:ext uri="{FF2B5EF4-FFF2-40B4-BE49-F238E27FC236}">
                <a16:creationId xmlns:a16="http://schemas.microsoft.com/office/drawing/2014/main" id="{08FD0217-BB6C-4D05-A640-171698EC8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99" y="2541469"/>
            <a:ext cx="4572000" cy="19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20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AF0FC0-4F7D-4CE9-A480-6D029BDF1D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r>
              <a:rPr lang="en-US" dirty="0"/>
              <a:t> is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event-driven: both the server, and the client can react to events and messages</a:t>
            </a:r>
            <a:r>
              <a:rPr lang="en-US" dirty="0"/>
              <a:t>. We can listen for a connection event, fire up a function when a new user connects to the server, emit a message (basically an event) over a socket, and much more.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E28DE-6AD5-4126-80AA-C7AA73545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58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364335" y="871981"/>
            <a:ext cx="3986211" cy="1338828"/>
          </a:xfrm>
        </p:spPr>
        <p:txBody>
          <a:bodyPr>
            <a:normAutofit/>
          </a:bodyPr>
          <a:lstStyle/>
          <a:p>
            <a:r>
              <a:rPr lang="en-US" dirty="0"/>
              <a:t>The most common protocol dominate the internet.</a:t>
            </a:r>
          </a:p>
          <a:p>
            <a:r>
              <a:rPr lang="en-US" dirty="0"/>
              <a:t>Every http-request makes a connection and closes it after the response. </a:t>
            </a:r>
          </a:p>
          <a:p>
            <a:r>
              <a:rPr lang="en-US" dirty="0"/>
              <a:t>Http is equipped with lot of headers to actually reach it's destination over the internet.</a:t>
            </a:r>
            <a:endParaRPr lang="en-US" b="1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1BBD54A-32AF-42FD-9543-BC68F1A50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9" y="519556"/>
            <a:ext cx="1014411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&lt;HTTTP/&gt;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2A7CE379-0EFF-4C2A-99A9-CF0D81A86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0597" y="489497"/>
            <a:ext cx="3993359" cy="342900"/>
          </a:xfrm>
        </p:spPr>
        <p:txBody>
          <a:bodyPr wrap="none">
            <a:normAutofit/>
          </a:bodyPr>
          <a:lstStyle/>
          <a:p>
            <a:r>
              <a:rPr lang="en-US" dirty="0"/>
              <a:t>&lt;WebSocket/&gt;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87B2-5B81-1D4E-A26D-E8BF86D8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A707DD9-E92B-45E8-BE0A-E6B2EDF345EB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300"/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BEBAEB2B-4733-426F-A963-D5E87B365786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487907487"/>
              </p:ext>
            </p:extLst>
          </p:nvPr>
        </p:nvGraphicFramePr>
        <p:xfrm>
          <a:off x="4786308" y="1350895"/>
          <a:ext cx="3993357" cy="2650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4">
            <a:extLst>
              <a:ext uri="{FF2B5EF4-FFF2-40B4-BE49-F238E27FC236}">
                <a16:creationId xmlns:a16="http://schemas.microsoft.com/office/drawing/2014/main" id="{70FC49A0-572E-4277-A7E6-5DCF4CC3A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141333"/>
            <a:ext cx="3584576" cy="252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0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5ADF-6C90-4BD7-BEE4-E2472AF5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&lt;Polling /&gt; VS &lt;WebSocket&gt;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3E3B6-5293-4470-90EA-04D847B1A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WebSockets Diagram How do websockets work">
            <a:hlinkClick r:id="rId2"/>
            <a:extLst>
              <a:ext uri="{FF2B5EF4-FFF2-40B4-BE49-F238E27FC236}">
                <a16:creationId xmlns:a16="http://schemas.microsoft.com/office/drawing/2014/main" id="{FFC9C17A-6927-44AB-8FE0-ED4136FD4A5B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59" y="1562742"/>
            <a:ext cx="3452691" cy="27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lling&amp;Websocket">
            <a:extLst>
              <a:ext uri="{FF2B5EF4-FFF2-40B4-BE49-F238E27FC236}">
                <a16:creationId xmlns:a16="http://schemas.microsoft.com/office/drawing/2014/main" id="{5DB8ADFE-ADFB-4058-8C72-180C7079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556370"/>
            <a:ext cx="4153488" cy="298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2F9DD3-EF6B-4B66-A222-B4B706A25776}"/>
              </a:ext>
            </a:extLst>
          </p:cNvPr>
          <p:cNvSpPr/>
          <p:nvPr/>
        </p:nvSpPr>
        <p:spPr>
          <a:xfrm>
            <a:off x="360365" y="798148"/>
            <a:ext cx="8295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635"/>
                </a:solidFill>
                <a:latin typeface="Cambria" panose="02040503050406030204" pitchFamily="18" charset="0"/>
              </a:rPr>
              <a:t>Dramatic reduction in unnecessary network traffic that is obtained for the polling solution with 1,000, 10,000, and 100,000 concurrently connected clients and compares it to WebSocket way.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842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a new way of “PPT sharing” </a:t>
            </a:r>
            <a:br>
              <a:rPr lang="en-US" dirty="0"/>
            </a:br>
            <a:r>
              <a:rPr lang="en-US" dirty="0"/>
              <a:t>kind of conference</a:t>
            </a:r>
          </a:p>
        </p:txBody>
      </p:sp>
    </p:spTree>
    <p:extLst>
      <p:ext uri="{BB962C8B-B14F-4D97-AF65-F5344CB8AC3E}">
        <p14:creationId xmlns:p14="http://schemas.microsoft.com/office/powerpoint/2010/main" val="3773324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A full-duplex web-app to share information and enable massive interaction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31BC1F-FA10-441E-9DFC-2B52A3DF0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98" y="858982"/>
            <a:ext cx="6010102" cy="3756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845A9-188B-8049-BCF6-C7A00D112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A707DD9-E92B-45E8-BE0A-E6B2EDF345EB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4542637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2364</TotalTime>
  <Words>826</Words>
  <Application>Microsoft Office PowerPoint</Application>
  <PresentationFormat>On-screen Show (16:9)</PresentationFormat>
  <Paragraphs>115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仿宋</vt:lpstr>
      <vt:lpstr>Arial</vt:lpstr>
      <vt:lpstr>Calibri</vt:lpstr>
      <vt:lpstr>Calibri Light</vt:lpstr>
      <vt:lpstr>Cambria</vt:lpstr>
      <vt:lpstr>Covers</vt:lpstr>
      <vt:lpstr>General</vt:lpstr>
      <vt:lpstr>Breakers</vt:lpstr>
      <vt:lpstr>WebSocket to Support  Web-base, Full-duplex  Event Broadcast and Intensive Interaction</vt:lpstr>
      <vt:lpstr>The Why, What and How</vt:lpstr>
      <vt:lpstr>Traditional Online Meeting Systems</vt:lpstr>
      <vt:lpstr>How could our webApp support 2-ways’ communication</vt:lpstr>
      <vt:lpstr>PowerPoint Presentation</vt:lpstr>
      <vt:lpstr>PowerPoint Presentation</vt:lpstr>
      <vt:lpstr>&lt;Polling /&gt; VS &lt;WebSocket&gt;</vt:lpstr>
      <vt:lpstr>Introduce a new way of “PPT sharing”  kind of conference</vt:lpstr>
      <vt:lpstr>A full-duplex web-app to share information and enable massive interaction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opportunities</vt:lpstr>
      <vt:lpstr>PowerPoint Presentation</vt:lpstr>
      <vt:lpstr>Full-duplex information interaction</vt:lpstr>
      <vt:lpstr>Light-weight web broadcasting synchronized with the show/event</vt:lpstr>
      <vt:lpstr>What’s Next()=&gt;{}</vt:lpstr>
      <vt:lpstr>A WebApp POC is built   Front-end: ReactJs, Socket.io, Antd  Back-end: NodeJs+ socket.io </vt:lpstr>
      <vt:lpstr>How to generate content of your own?</vt:lpstr>
      <vt:lpstr>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WebSocket to Support  Web-base, Full-duplex  Event Broadcast and Interaction</dc:title>
  <dc:creator>Ivan Zheng</dc:creator>
  <cp:lastModifiedBy>Ivan Zheng</cp:lastModifiedBy>
  <cp:revision>13</cp:revision>
  <dcterms:created xsi:type="dcterms:W3CDTF">2020-07-15T11:18:39Z</dcterms:created>
  <dcterms:modified xsi:type="dcterms:W3CDTF">2020-07-17T06:34:16Z</dcterms:modified>
</cp:coreProperties>
</file>